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6445"/>
    <p:restoredTop sz="94712"/>
  </p:normalViewPr>
  <p:slideViewPr>
    <p:cSldViewPr snapToGrid="0" snapToObjects="1">
      <p:cViewPr varScale="1">
        <p:scale>
          <a:sx n="76" d="100"/>
          <a:sy n="76" d="100"/>
        </p:scale>
        <p:origin x="224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7CB3A0-B212-644A-88FF-BF967E4924FD}" type="doc">
      <dgm:prSet loTypeId="urn:microsoft.com/office/officeart/2005/8/layout/cycle7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C423B34-FE94-D24D-BD13-43276EEC0B45}">
      <dgm:prSet phldrT="[Text]"/>
      <dgm:spPr/>
      <dgm:t>
        <a:bodyPr/>
        <a:lstStyle/>
        <a:p>
          <a:r>
            <a:rPr lang="en-US" dirty="0"/>
            <a:t>Activists &amp; Interest Groups</a:t>
          </a:r>
        </a:p>
      </dgm:t>
    </dgm:pt>
    <dgm:pt modelId="{31E0594E-A197-084C-B72E-040517F6DCB1}" type="parTrans" cxnId="{69D68810-737B-2648-B04D-EC10290D2703}">
      <dgm:prSet/>
      <dgm:spPr/>
      <dgm:t>
        <a:bodyPr/>
        <a:lstStyle/>
        <a:p>
          <a:endParaRPr lang="en-US"/>
        </a:p>
      </dgm:t>
    </dgm:pt>
    <dgm:pt modelId="{6A987C55-091F-8A4B-9DD2-F0A4EEF85AD6}" type="sibTrans" cxnId="{69D68810-737B-2648-B04D-EC10290D2703}">
      <dgm:prSet/>
      <dgm:spPr/>
      <dgm:t>
        <a:bodyPr/>
        <a:lstStyle/>
        <a:p>
          <a:endParaRPr lang="en-US"/>
        </a:p>
      </dgm:t>
    </dgm:pt>
    <dgm:pt modelId="{4D04509C-949C-674C-9959-1A481A5B8EDA}">
      <dgm:prSet phldrT="[Text]"/>
      <dgm:spPr/>
      <dgm:t>
        <a:bodyPr/>
        <a:lstStyle/>
        <a:p>
          <a:r>
            <a:rPr lang="en-US" dirty="0"/>
            <a:t>State Legislatures</a:t>
          </a:r>
        </a:p>
      </dgm:t>
    </dgm:pt>
    <dgm:pt modelId="{37B09395-5793-3A40-94DA-D1C6945B3883}" type="parTrans" cxnId="{5922D653-664B-9547-A208-58BFC5684146}">
      <dgm:prSet/>
      <dgm:spPr/>
      <dgm:t>
        <a:bodyPr/>
        <a:lstStyle/>
        <a:p>
          <a:endParaRPr lang="en-US"/>
        </a:p>
      </dgm:t>
    </dgm:pt>
    <dgm:pt modelId="{0C2D5791-060D-7049-A628-07F5FDD016C2}" type="sibTrans" cxnId="{5922D653-664B-9547-A208-58BFC5684146}">
      <dgm:prSet/>
      <dgm:spPr/>
      <dgm:t>
        <a:bodyPr/>
        <a:lstStyle/>
        <a:p>
          <a:endParaRPr lang="en-US"/>
        </a:p>
      </dgm:t>
    </dgm:pt>
    <dgm:pt modelId="{EBE8F164-9945-004B-8CB0-1C0806ABA14D}">
      <dgm:prSet phldrT="[Text]"/>
      <dgm:spPr/>
      <dgm:t>
        <a:bodyPr/>
        <a:lstStyle/>
        <a:p>
          <a:r>
            <a:rPr lang="en-US" dirty="0"/>
            <a:t>Courts</a:t>
          </a:r>
        </a:p>
      </dgm:t>
    </dgm:pt>
    <dgm:pt modelId="{24BB7DEB-3C3B-F141-8655-119612E254F6}" type="parTrans" cxnId="{AB9A4F22-9199-EE48-8165-E156F55977A4}">
      <dgm:prSet/>
      <dgm:spPr/>
      <dgm:t>
        <a:bodyPr/>
        <a:lstStyle/>
        <a:p>
          <a:endParaRPr lang="en-US"/>
        </a:p>
      </dgm:t>
    </dgm:pt>
    <dgm:pt modelId="{03F146CA-7C2C-1D44-BF4D-C73B9BE17184}" type="sibTrans" cxnId="{AB9A4F22-9199-EE48-8165-E156F55977A4}">
      <dgm:prSet/>
      <dgm:spPr/>
      <dgm:t>
        <a:bodyPr/>
        <a:lstStyle/>
        <a:p>
          <a:endParaRPr lang="en-US"/>
        </a:p>
      </dgm:t>
    </dgm:pt>
    <dgm:pt modelId="{703774E9-5E51-5040-8A1A-EB9FAE7983D8}" type="pres">
      <dgm:prSet presAssocID="{7E7CB3A0-B212-644A-88FF-BF967E4924FD}" presName="Name0" presStyleCnt="0">
        <dgm:presLayoutVars>
          <dgm:dir/>
          <dgm:resizeHandles val="exact"/>
        </dgm:presLayoutVars>
      </dgm:prSet>
      <dgm:spPr/>
    </dgm:pt>
    <dgm:pt modelId="{73C10D28-8030-164D-87EC-4E42EE9DAC2D}" type="pres">
      <dgm:prSet presAssocID="{EC423B34-FE94-D24D-BD13-43276EEC0B45}" presName="node" presStyleLbl="node1" presStyleIdx="0" presStyleCnt="3">
        <dgm:presLayoutVars>
          <dgm:bulletEnabled val="1"/>
        </dgm:presLayoutVars>
      </dgm:prSet>
      <dgm:spPr/>
    </dgm:pt>
    <dgm:pt modelId="{1B356402-39C5-0E4F-B311-9E6B7CD06BB7}" type="pres">
      <dgm:prSet presAssocID="{6A987C55-091F-8A4B-9DD2-F0A4EEF85AD6}" presName="sibTrans" presStyleLbl="sibTrans2D1" presStyleIdx="0" presStyleCnt="3"/>
      <dgm:spPr/>
    </dgm:pt>
    <dgm:pt modelId="{B978DE65-D1D0-8A43-A05D-2B5BF95C367C}" type="pres">
      <dgm:prSet presAssocID="{6A987C55-091F-8A4B-9DD2-F0A4EEF85AD6}" presName="connectorText" presStyleLbl="sibTrans2D1" presStyleIdx="0" presStyleCnt="3"/>
      <dgm:spPr/>
    </dgm:pt>
    <dgm:pt modelId="{41EC4F1D-59D1-AE40-B838-6F9A12D1791E}" type="pres">
      <dgm:prSet presAssocID="{4D04509C-949C-674C-9959-1A481A5B8EDA}" presName="node" presStyleLbl="node1" presStyleIdx="1" presStyleCnt="3">
        <dgm:presLayoutVars>
          <dgm:bulletEnabled val="1"/>
        </dgm:presLayoutVars>
      </dgm:prSet>
      <dgm:spPr/>
    </dgm:pt>
    <dgm:pt modelId="{EEAD0FAA-4FF3-4840-8A86-4944F8A3A603}" type="pres">
      <dgm:prSet presAssocID="{0C2D5791-060D-7049-A628-07F5FDD016C2}" presName="sibTrans" presStyleLbl="sibTrans2D1" presStyleIdx="1" presStyleCnt="3"/>
      <dgm:spPr/>
    </dgm:pt>
    <dgm:pt modelId="{7D9FE787-E1E1-944F-917A-E315FC4E39DB}" type="pres">
      <dgm:prSet presAssocID="{0C2D5791-060D-7049-A628-07F5FDD016C2}" presName="connectorText" presStyleLbl="sibTrans2D1" presStyleIdx="1" presStyleCnt="3"/>
      <dgm:spPr/>
    </dgm:pt>
    <dgm:pt modelId="{1504FD2E-2DF9-434A-87B9-B5190E49C953}" type="pres">
      <dgm:prSet presAssocID="{EBE8F164-9945-004B-8CB0-1C0806ABA14D}" presName="node" presStyleLbl="node1" presStyleIdx="2" presStyleCnt="3">
        <dgm:presLayoutVars>
          <dgm:bulletEnabled val="1"/>
        </dgm:presLayoutVars>
      </dgm:prSet>
      <dgm:spPr/>
    </dgm:pt>
    <dgm:pt modelId="{0C80CF7D-C678-7247-8CA2-4CFD4A7C2B91}" type="pres">
      <dgm:prSet presAssocID="{03F146CA-7C2C-1D44-BF4D-C73B9BE17184}" presName="sibTrans" presStyleLbl="sibTrans2D1" presStyleIdx="2" presStyleCnt="3"/>
      <dgm:spPr/>
    </dgm:pt>
    <dgm:pt modelId="{9437D50D-CD49-E84F-B19E-71DA01DE787D}" type="pres">
      <dgm:prSet presAssocID="{03F146CA-7C2C-1D44-BF4D-C73B9BE17184}" presName="connectorText" presStyleLbl="sibTrans2D1" presStyleIdx="2" presStyleCnt="3"/>
      <dgm:spPr/>
    </dgm:pt>
  </dgm:ptLst>
  <dgm:cxnLst>
    <dgm:cxn modelId="{DD9C4606-AF16-9C4D-BC54-551F30A7A140}" type="presOf" srcId="{03F146CA-7C2C-1D44-BF4D-C73B9BE17184}" destId="{0C80CF7D-C678-7247-8CA2-4CFD4A7C2B91}" srcOrd="0" destOrd="0" presId="urn:microsoft.com/office/officeart/2005/8/layout/cycle7"/>
    <dgm:cxn modelId="{69D68810-737B-2648-B04D-EC10290D2703}" srcId="{7E7CB3A0-B212-644A-88FF-BF967E4924FD}" destId="{EC423B34-FE94-D24D-BD13-43276EEC0B45}" srcOrd="0" destOrd="0" parTransId="{31E0594E-A197-084C-B72E-040517F6DCB1}" sibTransId="{6A987C55-091F-8A4B-9DD2-F0A4EEF85AD6}"/>
    <dgm:cxn modelId="{823B5512-D892-EE4A-B238-4B4BDE91EA71}" type="presOf" srcId="{4D04509C-949C-674C-9959-1A481A5B8EDA}" destId="{41EC4F1D-59D1-AE40-B838-6F9A12D1791E}" srcOrd="0" destOrd="0" presId="urn:microsoft.com/office/officeart/2005/8/layout/cycle7"/>
    <dgm:cxn modelId="{AB9A4F22-9199-EE48-8165-E156F55977A4}" srcId="{7E7CB3A0-B212-644A-88FF-BF967E4924FD}" destId="{EBE8F164-9945-004B-8CB0-1C0806ABA14D}" srcOrd="2" destOrd="0" parTransId="{24BB7DEB-3C3B-F141-8655-119612E254F6}" sibTransId="{03F146CA-7C2C-1D44-BF4D-C73B9BE17184}"/>
    <dgm:cxn modelId="{EAD5A247-64A6-6342-9B83-2539C3A2FAF5}" type="presOf" srcId="{0C2D5791-060D-7049-A628-07F5FDD016C2}" destId="{EEAD0FAA-4FF3-4840-8A86-4944F8A3A603}" srcOrd="0" destOrd="0" presId="urn:microsoft.com/office/officeart/2005/8/layout/cycle7"/>
    <dgm:cxn modelId="{B9FB7248-864E-E346-AFE1-8F3EDD4CD9D6}" type="presOf" srcId="{03F146CA-7C2C-1D44-BF4D-C73B9BE17184}" destId="{9437D50D-CD49-E84F-B19E-71DA01DE787D}" srcOrd="1" destOrd="0" presId="urn:microsoft.com/office/officeart/2005/8/layout/cycle7"/>
    <dgm:cxn modelId="{5922D653-664B-9547-A208-58BFC5684146}" srcId="{7E7CB3A0-B212-644A-88FF-BF967E4924FD}" destId="{4D04509C-949C-674C-9959-1A481A5B8EDA}" srcOrd="1" destOrd="0" parTransId="{37B09395-5793-3A40-94DA-D1C6945B3883}" sibTransId="{0C2D5791-060D-7049-A628-07F5FDD016C2}"/>
    <dgm:cxn modelId="{4B72A86C-0D43-9741-B0D3-317B38F56CD8}" type="presOf" srcId="{6A987C55-091F-8A4B-9DD2-F0A4EEF85AD6}" destId="{B978DE65-D1D0-8A43-A05D-2B5BF95C367C}" srcOrd="1" destOrd="0" presId="urn:microsoft.com/office/officeart/2005/8/layout/cycle7"/>
    <dgm:cxn modelId="{ECD9E075-5C71-F341-8FF9-4B9C24E4EB9B}" type="presOf" srcId="{6A987C55-091F-8A4B-9DD2-F0A4EEF85AD6}" destId="{1B356402-39C5-0E4F-B311-9E6B7CD06BB7}" srcOrd="0" destOrd="0" presId="urn:microsoft.com/office/officeart/2005/8/layout/cycle7"/>
    <dgm:cxn modelId="{2099CB7D-C341-8940-94F4-372550D28B5A}" type="presOf" srcId="{0C2D5791-060D-7049-A628-07F5FDD016C2}" destId="{7D9FE787-E1E1-944F-917A-E315FC4E39DB}" srcOrd="1" destOrd="0" presId="urn:microsoft.com/office/officeart/2005/8/layout/cycle7"/>
    <dgm:cxn modelId="{7FC1977E-AF59-5141-8B17-BFE076FA883A}" type="presOf" srcId="{EBE8F164-9945-004B-8CB0-1C0806ABA14D}" destId="{1504FD2E-2DF9-434A-87B9-B5190E49C953}" srcOrd="0" destOrd="0" presId="urn:microsoft.com/office/officeart/2005/8/layout/cycle7"/>
    <dgm:cxn modelId="{5F01B0D8-BC73-2141-A2D3-9F8CF4EB6418}" type="presOf" srcId="{7E7CB3A0-B212-644A-88FF-BF967E4924FD}" destId="{703774E9-5E51-5040-8A1A-EB9FAE7983D8}" srcOrd="0" destOrd="0" presId="urn:microsoft.com/office/officeart/2005/8/layout/cycle7"/>
    <dgm:cxn modelId="{D902D4D8-BFAB-6846-9948-73C738FEB735}" type="presOf" srcId="{EC423B34-FE94-D24D-BD13-43276EEC0B45}" destId="{73C10D28-8030-164D-87EC-4E42EE9DAC2D}" srcOrd="0" destOrd="0" presId="urn:microsoft.com/office/officeart/2005/8/layout/cycle7"/>
    <dgm:cxn modelId="{4E4D2B24-09FC-DA4F-B90B-930C9DF12F8A}" type="presParOf" srcId="{703774E9-5E51-5040-8A1A-EB9FAE7983D8}" destId="{73C10D28-8030-164D-87EC-4E42EE9DAC2D}" srcOrd="0" destOrd="0" presId="urn:microsoft.com/office/officeart/2005/8/layout/cycle7"/>
    <dgm:cxn modelId="{DF73D129-74CB-0C47-A5F9-A142B57A1944}" type="presParOf" srcId="{703774E9-5E51-5040-8A1A-EB9FAE7983D8}" destId="{1B356402-39C5-0E4F-B311-9E6B7CD06BB7}" srcOrd="1" destOrd="0" presId="urn:microsoft.com/office/officeart/2005/8/layout/cycle7"/>
    <dgm:cxn modelId="{BB652A26-8422-A447-823B-868B4253B38D}" type="presParOf" srcId="{1B356402-39C5-0E4F-B311-9E6B7CD06BB7}" destId="{B978DE65-D1D0-8A43-A05D-2B5BF95C367C}" srcOrd="0" destOrd="0" presId="urn:microsoft.com/office/officeart/2005/8/layout/cycle7"/>
    <dgm:cxn modelId="{16D75DDF-4DE3-9546-B5E4-CE0B7CB64C03}" type="presParOf" srcId="{703774E9-5E51-5040-8A1A-EB9FAE7983D8}" destId="{41EC4F1D-59D1-AE40-B838-6F9A12D1791E}" srcOrd="2" destOrd="0" presId="urn:microsoft.com/office/officeart/2005/8/layout/cycle7"/>
    <dgm:cxn modelId="{E102EC37-49DA-F04F-AF20-AB7C0D5BA4A9}" type="presParOf" srcId="{703774E9-5E51-5040-8A1A-EB9FAE7983D8}" destId="{EEAD0FAA-4FF3-4840-8A86-4944F8A3A603}" srcOrd="3" destOrd="0" presId="urn:microsoft.com/office/officeart/2005/8/layout/cycle7"/>
    <dgm:cxn modelId="{8ECADEF3-985E-154D-8DE9-5161A886C5CD}" type="presParOf" srcId="{EEAD0FAA-4FF3-4840-8A86-4944F8A3A603}" destId="{7D9FE787-E1E1-944F-917A-E315FC4E39DB}" srcOrd="0" destOrd="0" presId="urn:microsoft.com/office/officeart/2005/8/layout/cycle7"/>
    <dgm:cxn modelId="{20D88159-EC20-BA4E-BF1A-D4C618E4507E}" type="presParOf" srcId="{703774E9-5E51-5040-8A1A-EB9FAE7983D8}" destId="{1504FD2E-2DF9-434A-87B9-B5190E49C953}" srcOrd="4" destOrd="0" presId="urn:microsoft.com/office/officeart/2005/8/layout/cycle7"/>
    <dgm:cxn modelId="{944E259C-0A3C-A24A-8FBF-56857B3613BE}" type="presParOf" srcId="{703774E9-5E51-5040-8A1A-EB9FAE7983D8}" destId="{0C80CF7D-C678-7247-8CA2-4CFD4A7C2B91}" srcOrd="5" destOrd="0" presId="urn:microsoft.com/office/officeart/2005/8/layout/cycle7"/>
    <dgm:cxn modelId="{2701A0AE-1821-0647-B185-4A6214547815}" type="presParOf" srcId="{0C80CF7D-C678-7247-8CA2-4CFD4A7C2B91}" destId="{9437D50D-CD49-E84F-B19E-71DA01DE787D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35478BD-FE80-5541-B7B9-756A9EF17EF8}" type="doc">
      <dgm:prSet loTypeId="urn:microsoft.com/office/officeart/2005/8/layout/chevron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5CB5D4A-556D-B146-BFA6-B8DD7E963208}">
      <dgm:prSet phldrT="[Text]"/>
      <dgm:spPr/>
      <dgm:t>
        <a:bodyPr/>
        <a:lstStyle/>
        <a:p>
          <a:r>
            <a:rPr lang="en-US" dirty="0"/>
            <a:t>2016 Elections</a:t>
          </a:r>
        </a:p>
      </dgm:t>
    </dgm:pt>
    <dgm:pt modelId="{F9CEF877-CD7D-4D41-9125-779B20A5EFC9}" type="parTrans" cxnId="{581B3B0A-014C-3B46-AF65-E7C7B12D3018}">
      <dgm:prSet/>
      <dgm:spPr/>
      <dgm:t>
        <a:bodyPr/>
        <a:lstStyle/>
        <a:p>
          <a:endParaRPr lang="en-US"/>
        </a:p>
      </dgm:t>
    </dgm:pt>
    <dgm:pt modelId="{3701E01D-1701-BD43-89DD-7FE998C89391}" type="sibTrans" cxnId="{581B3B0A-014C-3B46-AF65-E7C7B12D3018}">
      <dgm:prSet/>
      <dgm:spPr/>
      <dgm:t>
        <a:bodyPr/>
        <a:lstStyle/>
        <a:p>
          <a:endParaRPr lang="en-US"/>
        </a:p>
      </dgm:t>
    </dgm:pt>
    <dgm:pt modelId="{67B83C7A-265F-364A-87EF-6F4E4C0F3C3A}">
      <dgm:prSet phldrT="[Text]"/>
      <dgm:spPr/>
      <dgm:t>
        <a:bodyPr/>
        <a:lstStyle/>
        <a:p>
          <a:r>
            <a:rPr lang="en-US" dirty="0"/>
            <a:t>Altered Perceptions of Opportunity</a:t>
          </a:r>
        </a:p>
      </dgm:t>
    </dgm:pt>
    <dgm:pt modelId="{EBE1BADB-B10E-AB43-BCC9-961219DDB93F}" type="parTrans" cxnId="{2EE5196A-AA8C-6E43-AEA6-69BBDBC24FF0}">
      <dgm:prSet/>
      <dgm:spPr/>
      <dgm:t>
        <a:bodyPr/>
        <a:lstStyle/>
        <a:p>
          <a:endParaRPr lang="en-US"/>
        </a:p>
      </dgm:t>
    </dgm:pt>
    <dgm:pt modelId="{14B03F56-B77E-5A4E-995C-4408C4BD65BB}" type="sibTrans" cxnId="{2EE5196A-AA8C-6E43-AEA6-69BBDBC24FF0}">
      <dgm:prSet/>
      <dgm:spPr/>
      <dgm:t>
        <a:bodyPr/>
        <a:lstStyle/>
        <a:p>
          <a:endParaRPr lang="en-US"/>
        </a:p>
      </dgm:t>
    </dgm:pt>
    <dgm:pt modelId="{DB903E87-5996-8A40-86B1-55D993C2CC25}">
      <dgm:prSet phldrT="[Text]"/>
      <dgm:spPr/>
      <dgm:t>
        <a:bodyPr/>
        <a:lstStyle/>
        <a:p>
          <a:r>
            <a:rPr lang="en-US" dirty="0"/>
            <a:t>New Strategies</a:t>
          </a:r>
        </a:p>
      </dgm:t>
    </dgm:pt>
    <dgm:pt modelId="{2B5A326E-6D5F-3D45-A499-8C45739E1E87}" type="parTrans" cxnId="{5FD35833-924D-4B44-89D6-82BA7446C692}">
      <dgm:prSet/>
      <dgm:spPr/>
      <dgm:t>
        <a:bodyPr/>
        <a:lstStyle/>
        <a:p>
          <a:endParaRPr lang="en-US"/>
        </a:p>
      </dgm:t>
    </dgm:pt>
    <dgm:pt modelId="{5FA72E65-B310-C54B-AE55-83D24DBB4AD0}" type="sibTrans" cxnId="{5FD35833-924D-4B44-89D6-82BA7446C692}">
      <dgm:prSet/>
      <dgm:spPr/>
      <dgm:t>
        <a:bodyPr/>
        <a:lstStyle/>
        <a:p>
          <a:endParaRPr lang="en-US"/>
        </a:p>
      </dgm:t>
    </dgm:pt>
    <dgm:pt modelId="{9CBE30AF-0C71-EB44-8658-05FB886312DE}" type="pres">
      <dgm:prSet presAssocID="{B35478BD-FE80-5541-B7B9-756A9EF17EF8}" presName="Name0" presStyleCnt="0">
        <dgm:presLayoutVars>
          <dgm:dir/>
          <dgm:animLvl val="lvl"/>
          <dgm:resizeHandles val="exact"/>
        </dgm:presLayoutVars>
      </dgm:prSet>
      <dgm:spPr/>
    </dgm:pt>
    <dgm:pt modelId="{72605E5B-166D-C649-BA1A-4593CB401AA5}" type="pres">
      <dgm:prSet presAssocID="{C5CB5D4A-556D-B146-BFA6-B8DD7E963208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1CC63925-1333-8347-B7FE-249321A630A6}" type="pres">
      <dgm:prSet presAssocID="{3701E01D-1701-BD43-89DD-7FE998C89391}" presName="parTxOnlySpace" presStyleCnt="0"/>
      <dgm:spPr/>
    </dgm:pt>
    <dgm:pt modelId="{40D05314-70A4-0A43-B541-5DDDF9F25400}" type="pres">
      <dgm:prSet presAssocID="{67B83C7A-265F-364A-87EF-6F4E4C0F3C3A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B6666B76-4032-D84D-BF76-17BF6ECC57EE}" type="pres">
      <dgm:prSet presAssocID="{14B03F56-B77E-5A4E-995C-4408C4BD65BB}" presName="parTxOnlySpace" presStyleCnt="0"/>
      <dgm:spPr/>
    </dgm:pt>
    <dgm:pt modelId="{B7C3C242-0F94-9943-A47F-73FB2662AA3A}" type="pres">
      <dgm:prSet presAssocID="{DB903E87-5996-8A40-86B1-55D993C2CC25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581B3B0A-014C-3B46-AF65-E7C7B12D3018}" srcId="{B35478BD-FE80-5541-B7B9-756A9EF17EF8}" destId="{C5CB5D4A-556D-B146-BFA6-B8DD7E963208}" srcOrd="0" destOrd="0" parTransId="{F9CEF877-CD7D-4D41-9125-779B20A5EFC9}" sibTransId="{3701E01D-1701-BD43-89DD-7FE998C89391}"/>
    <dgm:cxn modelId="{5FD35833-924D-4B44-89D6-82BA7446C692}" srcId="{B35478BD-FE80-5541-B7B9-756A9EF17EF8}" destId="{DB903E87-5996-8A40-86B1-55D993C2CC25}" srcOrd="2" destOrd="0" parTransId="{2B5A326E-6D5F-3D45-A499-8C45739E1E87}" sibTransId="{5FA72E65-B310-C54B-AE55-83D24DBB4AD0}"/>
    <dgm:cxn modelId="{2EE5196A-AA8C-6E43-AEA6-69BBDBC24FF0}" srcId="{B35478BD-FE80-5541-B7B9-756A9EF17EF8}" destId="{67B83C7A-265F-364A-87EF-6F4E4C0F3C3A}" srcOrd="1" destOrd="0" parTransId="{EBE1BADB-B10E-AB43-BCC9-961219DDB93F}" sibTransId="{14B03F56-B77E-5A4E-995C-4408C4BD65BB}"/>
    <dgm:cxn modelId="{E9372BA0-D1D2-5144-BDBA-2396853986D0}" type="presOf" srcId="{DB903E87-5996-8A40-86B1-55D993C2CC25}" destId="{B7C3C242-0F94-9943-A47F-73FB2662AA3A}" srcOrd="0" destOrd="0" presId="urn:microsoft.com/office/officeart/2005/8/layout/chevron1"/>
    <dgm:cxn modelId="{D4316BA5-C16C-A944-A799-665AB5A4C01D}" type="presOf" srcId="{67B83C7A-265F-364A-87EF-6F4E4C0F3C3A}" destId="{40D05314-70A4-0A43-B541-5DDDF9F25400}" srcOrd="0" destOrd="0" presId="urn:microsoft.com/office/officeart/2005/8/layout/chevron1"/>
    <dgm:cxn modelId="{45C44ADC-C125-8441-9198-E24E13C7C8F9}" type="presOf" srcId="{B35478BD-FE80-5541-B7B9-756A9EF17EF8}" destId="{9CBE30AF-0C71-EB44-8658-05FB886312DE}" srcOrd="0" destOrd="0" presId="urn:microsoft.com/office/officeart/2005/8/layout/chevron1"/>
    <dgm:cxn modelId="{C1764BE2-0C9C-AC44-B94F-94286E241649}" type="presOf" srcId="{C5CB5D4A-556D-B146-BFA6-B8DD7E963208}" destId="{72605E5B-166D-C649-BA1A-4593CB401AA5}" srcOrd="0" destOrd="0" presId="urn:microsoft.com/office/officeart/2005/8/layout/chevron1"/>
    <dgm:cxn modelId="{FC50CA06-5AE9-B241-9C13-D92959190982}" type="presParOf" srcId="{9CBE30AF-0C71-EB44-8658-05FB886312DE}" destId="{72605E5B-166D-C649-BA1A-4593CB401AA5}" srcOrd="0" destOrd="0" presId="urn:microsoft.com/office/officeart/2005/8/layout/chevron1"/>
    <dgm:cxn modelId="{0E8520C6-5526-9140-89BE-174814F2AEC4}" type="presParOf" srcId="{9CBE30AF-0C71-EB44-8658-05FB886312DE}" destId="{1CC63925-1333-8347-B7FE-249321A630A6}" srcOrd="1" destOrd="0" presId="urn:microsoft.com/office/officeart/2005/8/layout/chevron1"/>
    <dgm:cxn modelId="{070694A3-4D69-064F-BF07-DF6A3A4E903F}" type="presParOf" srcId="{9CBE30AF-0C71-EB44-8658-05FB886312DE}" destId="{40D05314-70A4-0A43-B541-5DDDF9F25400}" srcOrd="2" destOrd="0" presId="urn:microsoft.com/office/officeart/2005/8/layout/chevron1"/>
    <dgm:cxn modelId="{87FDB313-424C-CC49-8E86-297EC03DA33B}" type="presParOf" srcId="{9CBE30AF-0C71-EB44-8658-05FB886312DE}" destId="{B6666B76-4032-D84D-BF76-17BF6ECC57EE}" srcOrd="3" destOrd="0" presId="urn:microsoft.com/office/officeart/2005/8/layout/chevron1"/>
    <dgm:cxn modelId="{A9083194-F5DA-0949-B6C2-1E2BDA1B748D}" type="presParOf" srcId="{9CBE30AF-0C71-EB44-8658-05FB886312DE}" destId="{B7C3C242-0F94-9943-A47F-73FB2662AA3A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C10D28-8030-164D-87EC-4E42EE9DAC2D}">
      <dsp:nvSpPr>
        <dsp:cNvPr id="0" name=""/>
        <dsp:cNvSpPr/>
      </dsp:nvSpPr>
      <dsp:spPr>
        <a:xfrm>
          <a:off x="2412147" y="823"/>
          <a:ext cx="1860520" cy="9302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Activists &amp; Interest Groups</a:t>
          </a:r>
        </a:p>
      </dsp:txBody>
      <dsp:txXfrm>
        <a:off x="2439393" y="28069"/>
        <a:ext cx="1806028" cy="875768"/>
      </dsp:txXfrm>
    </dsp:sp>
    <dsp:sp modelId="{1B356402-39C5-0E4F-B311-9E6B7CD06BB7}">
      <dsp:nvSpPr>
        <dsp:cNvPr id="0" name=""/>
        <dsp:cNvSpPr/>
      </dsp:nvSpPr>
      <dsp:spPr>
        <a:xfrm rot="3600000">
          <a:off x="3625971" y="1632923"/>
          <a:ext cx="968354" cy="325591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3723648" y="1698041"/>
        <a:ext cx="773000" cy="195355"/>
      </dsp:txXfrm>
    </dsp:sp>
    <dsp:sp modelId="{41EC4F1D-59D1-AE40-B838-6F9A12D1791E}">
      <dsp:nvSpPr>
        <dsp:cNvPr id="0" name=""/>
        <dsp:cNvSpPr/>
      </dsp:nvSpPr>
      <dsp:spPr>
        <a:xfrm>
          <a:off x="3947629" y="2660355"/>
          <a:ext cx="1860520" cy="9302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State Legislatures</a:t>
          </a:r>
        </a:p>
      </dsp:txBody>
      <dsp:txXfrm>
        <a:off x="3974875" y="2687601"/>
        <a:ext cx="1806028" cy="875768"/>
      </dsp:txXfrm>
    </dsp:sp>
    <dsp:sp modelId="{EEAD0FAA-4FF3-4840-8A86-4944F8A3A603}">
      <dsp:nvSpPr>
        <dsp:cNvPr id="0" name=""/>
        <dsp:cNvSpPr/>
      </dsp:nvSpPr>
      <dsp:spPr>
        <a:xfrm rot="10800000">
          <a:off x="2858230" y="2962690"/>
          <a:ext cx="968354" cy="325591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 rot="10800000">
        <a:off x="2955907" y="3027808"/>
        <a:ext cx="773000" cy="195355"/>
      </dsp:txXfrm>
    </dsp:sp>
    <dsp:sp modelId="{1504FD2E-2DF9-434A-87B9-B5190E49C953}">
      <dsp:nvSpPr>
        <dsp:cNvPr id="0" name=""/>
        <dsp:cNvSpPr/>
      </dsp:nvSpPr>
      <dsp:spPr>
        <a:xfrm>
          <a:off x="876666" y="2660355"/>
          <a:ext cx="1860520" cy="9302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Courts</a:t>
          </a:r>
        </a:p>
      </dsp:txBody>
      <dsp:txXfrm>
        <a:off x="903912" y="2687601"/>
        <a:ext cx="1806028" cy="875768"/>
      </dsp:txXfrm>
    </dsp:sp>
    <dsp:sp modelId="{0C80CF7D-C678-7247-8CA2-4CFD4A7C2B91}">
      <dsp:nvSpPr>
        <dsp:cNvPr id="0" name=""/>
        <dsp:cNvSpPr/>
      </dsp:nvSpPr>
      <dsp:spPr>
        <a:xfrm rot="18000000">
          <a:off x="2090489" y="1632923"/>
          <a:ext cx="968354" cy="325591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2188166" y="1698041"/>
        <a:ext cx="773000" cy="1953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605E5B-166D-C649-BA1A-4593CB401AA5}">
      <dsp:nvSpPr>
        <dsp:cNvPr id="0" name=""/>
        <dsp:cNvSpPr/>
      </dsp:nvSpPr>
      <dsp:spPr>
        <a:xfrm>
          <a:off x="1775" y="1363018"/>
          <a:ext cx="2163503" cy="86540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2016 Elections</a:t>
          </a:r>
        </a:p>
      </dsp:txBody>
      <dsp:txXfrm>
        <a:off x="434476" y="1363018"/>
        <a:ext cx="1298102" cy="865401"/>
      </dsp:txXfrm>
    </dsp:sp>
    <dsp:sp modelId="{40D05314-70A4-0A43-B541-5DDDF9F25400}">
      <dsp:nvSpPr>
        <dsp:cNvPr id="0" name=""/>
        <dsp:cNvSpPr/>
      </dsp:nvSpPr>
      <dsp:spPr>
        <a:xfrm>
          <a:off x="1948929" y="1363018"/>
          <a:ext cx="2163503" cy="86540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Altered Perceptions of Opportunity</a:t>
          </a:r>
        </a:p>
      </dsp:txBody>
      <dsp:txXfrm>
        <a:off x="2381630" y="1363018"/>
        <a:ext cx="1298102" cy="865401"/>
      </dsp:txXfrm>
    </dsp:sp>
    <dsp:sp modelId="{B7C3C242-0F94-9943-A47F-73FB2662AA3A}">
      <dsp:nvSpPr>
        <dsp:cNvPr id="0" name=""/>
        <dsp:cNvSpPr/>
      </dsp:nvSpPr>
      <dsp:spPr>
        <a:xfrm>
          <a:off x="3896082" y="1363018"/>
          <a:ext cx="2163503" cy="86540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New Strategies</a:t>
          </a:r>
        </a:p>
      </dsp:txBody>
      <dsp:txXfrm>
        <a:off x="4328783" y="1363018"/>
        <a:ext cx="1298102" cy="8654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9/10/20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9/10/20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9/10/20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9/10/20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9/10/20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9/10/20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9/10/20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9/10/20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10DAC5-4431-D24C-8B89-90D7514E7EF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i="1" dirty="0"/>
              <a:t>Striving to Rollback or Protect </a:t>
            </a:r>
            <a:r>
              <a:rPr lang="en-US" b="1" dirty="0"/>
              <a:t>Roe</a:t>
            </a:r>
            <a:r>
              <a:rPr lang="en-US" b="1" i="1" dirty="0"/>
              <a:t>: </a:t>
            </a:r>
            <a:br>
              <a:rPr lang="en-US" b="1" i="1" dirty="0"/>
            </a:br>
            <a:r>
              <a:rPr lang="en-US" b="1" i="1" dirty="0"/>
              <a:t>State Legislation and the Trump-era Politics of Abortion</a:t>
            </a:r>
            <a:r>
              <a:rPr lang="en-US" dirty="0"/>
              <a:t>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025F5E-C8F9-6241-82F4-DB2326DFBEC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APSA 2020</a:t>
            </a:r>
          </a:p>
        </p:txBody>
      </p:sp>
    </p:spTree>
    <p:extLst>
      <p:ext uri="{BB962C8B-B14F-4D97-AF65-F5344CB8AC3E}">
        <p14:creationId xmlns:p14="http://schemas.microsoft.com/office/powerpoint/2010/main" val="3475281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85070-AD94-A24F-8607-51C376F1A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Drivers of Abortion politics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3C740CB-A8CC-6543-A685-8AC59D247B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0945739"/>
              </p:ext>
            </p:extLst>
          </p:nvPr>
        </p:nvGraphicFramePr>
        <p:xfrm>
          <a:off x="5375564" y="2254642"/>
          <a:ext cx="6684816" cy="3591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2CC8F690-9C00-3642-857E-7794EB349C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19345840"/>
              </p:ext>
            </p:extLst>
          </p:nvPr>
        </p:nvGraphicFramePr>
        <p:xfrm>
          <a:off x="131620" y="2104067"/>
          <a:ext cx="6061362" cy="3591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48625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636F6DB7-CF8D-494A-82F6-13B58DCA98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B7E5194-6E82-4A44-99C3-FE7D87F341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2377" y="614407"/>
            <a:ext cx="3707477" cy="561177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2E7384-202C-7446-BADE-2C44D76AFC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110" y="826345"/>
            <a:ext cx="3171905" cy="1163529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rgbClr val="FFFFFF"/>
                </a:solidFill>
              </a:rPr>
              <a:t>Anti-abortion state developments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9FCC1E1-84D3-494D-A0A0-286AFA1C30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6534" y="453643"/>
            <a:ext cx="11298933" cy="98554"/>
            <a:chOff x="446534" y="453643"/>
            <a:chExt cx="11298933" cy="98554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6E09E90-FF79-402E-AF01-97A279BEAD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6534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C6946F8-4B9B-4C51-9F51-2DB377392C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42147" y="453643"/>
              <a:ext cx="3703320" cy="985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B3D2B3D-A285-438C-A344-AED3E46A07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081706F-C053-3F4A-85B0-A45B7B10AF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4110" y="2201811"/>
            <a:ext cx="3033249" cy="3706501"/>
          </a:xfrm>
        </p:spPr>
        <p:txBody>
          <a:bodyPr anchor="t"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rgbClr val="FFFFFF"/>
                </a:solidFill>
              </a:rPr>
              <a:t>More </a:t>
            </a:r>
            <a:r>
              <a:rPr lang="en-US" i="1" dirty="0">
                <a:solidFill>
                  <a:srgbClr val="FFFFFF"/>
                </a:solidFill>
              </a:rPr>
              <a:t>Qualitative </a:t>
            </a:r>
            <a:r>
              <a:rPr lang="en-US" dirty="0">
                <a:solidFill>
                  <a:srgbClr val="FFFFFF"/>
                </a:solidFill>
              </a:rPr>
              <a:t>than </a:t>
            </a:r>
            <a:r>
              <a:rPr lang="en-US" i="1" dirty="0">
                <a:solidFill>
                  <a:srgbClr val="FFFFFF"/>
                </a:solidFill>
              </a:rPr>
              <a:t>Quantitative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rgbClr val="FFFFFF"/>
                </a:solidFill>
              </a:rPr>
              <a:t>Republican Dominated States as Drivers</a:t>
            </a:r>
          </a:p>
          <a:p>
            <a:endParaRPr lang="en-US" sz="1600" dirty="0">
              <a:solidFill>
                <a:srgbClr val="FFFFFF"/>
              </a:solidFill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C6BCFA02-FC02-D34C-B935-0A77974562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1177772"/>
              </p:ext>
            </p:extLst>
          </p:nvPr>
        </p:nvGraphicFramePr>
        <p:xfrm>
          <a:off x="4471587" y="1005840"/>
          <a:ext cx="6970558" cy="39873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22088">
                  <a:extLst>
                    <a:ext uri="{9D8B030D-6E8A-4147-A177-3AD203B41FA5}">
                      <a16:colId xmlns:a16="http://schemas.microsoft.com/office/drawing/2014/main" val="4009521984"/>
                    </a:ext>
                  </a:extLst>
                </a:gridCol>
                <a:gridCol w="724745">
                  <a:extLst>
                    <a:ext uri="{9D8B030D-6E8A-4147-A177-3AD203B41FA5}">
                      <a16:colId xmlns:a16="http://schemas.microsoft.com/office/drawing/2014/main" val="1417204648"/>
                    </a:ext>
                  </a:extLst>
                </a:gridCol>
                <a:gridCol w="724745">
                  <a:extLst>
                    <a:ext uri="{9D8B030D-6E8A-4147-A177-3AD203B41FA5}">
                      <a16:colId xmlns:a16="http://schemas.microsoft.com/office/drawing/2014/main" val="289353812"/>
                    </a:ext>
                  </a:extLst>
                </a:gridCol>
                <a:gridCol w="724745">
                  <a:extLst>
                    <a:ext uri="{9D8B030D-6E8A-4147-A177-3AD203B41FA5}">
                      <a16:colId xmlns:a16="http://schemas.microsoft.com/office/drawing/2014/main" val="2570085307"/>
                    </a:ext>
                  </a:extLst>
                </a:gridCol>
                <a:gridCol w="724745">
                  <a:extLst>
                    <a:ext uri="{9D8B030D-6E8A-4147-A177-3AD203B41FA5}">
                      <a16:colId xmlns:a16="http://schemas.microsoft.com/office/drawing/2014/main" val="2045683713"/>
                    </a:ext>
                  </a:extLst>
                </a:gridCol>
                <a:gridCol w="724745">
                  <a:extLst>
                    <a:ext uri="{9D8B030D-6E8A-4147-A177-3AD203B41FA5}">
                      <a16:colId xmlns:a16="http://schemas.microsoft.com/office/drawing/2014/main" val="1112255844"/>
                    </a:ext>
                  </a:extLst>
                </a:gridCol>
                <a:gridCol w="724745">
                  <a:extLst>
                    <a:ext uri="{9D8B030D-6E8A-4147-A177-3AD203B41FA5}">
                      <a16:colId xmlns:a16="http://schemas.microsoft.com/office/drawing/2014/main" val="3215828561"/>
                    </a:ext>
                  </a:extLst>
                </a:gridCol>
              </a:tblGrid>
              <a:tr h="281416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Year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8727" marR="88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2014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8727" marR="88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2015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8727" marR="88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2016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8727" marR="88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2017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8727" marR="88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2018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8727" marR="88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2019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8727" marR="88727" marT="0" marB="0" anchor="ctr"/>
                </a:tc>
                <a:extLst>
                  <a:ext uri="{0D108BD9-81ED-4DB2-BD59-A6C34878D82A}">
                    <a16:rowId xmlns:a16="http://schemas.microsoft.com/office/drawing/2014/main" val="3673969200"/>
                  </a:ext>
                </a:extLst>
              </a:tr>
              <a:tr h="512428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Number of Restrictive Abortion Policies Enacted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8727" marR="88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26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8727" marR="88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57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8727" marR="88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50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8727" marR="88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64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8727" marR="88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27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8727" marR="88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58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8727" marR="88727" marT="0" marB="0" anchor="ctr"/>
                </a:tc>
                <a:extLst>
                  <a:ext uri="{0D108BD9-81ED-4DB2-BD59-A6C34878D82A}">
                    <a16:rowId xmlns:a16="http://schemas.microsoft.com/office/drawing/2014/main" val="4028051858"/>
                  </a:ext>
                </a:extLst>
              </a:tr>
              <a:tr h="512428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Number of States Enacting Restrictive Policies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8727" marR="88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8727" marR="88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17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8727" marR="88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18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8727" marR="88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8727" marR="88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8727" marR="88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19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8727" marR="88727" marT="0" marB="0" anchor="ctr"/>
                </a:tc>
                <a:extLst>
                  <a:ext uri="{0D108BD9-81ED-4DB2-BD59-A6C34878D82A}">
                    <a16:rowId xmlns:a16="http://schemas.microsoft.com/office/drawing/2014/main" val="1896302932"/>
                  </a:ext>
                </a:extLst>
              </a:tr>
              <a:tr h="68176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Percent of Enacting States with Full Republican Legislatures Only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*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18%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(3)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17%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(3)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10%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(2)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13%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(2)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11%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(2)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91502591"/>
                  </a:ext>
                </a:extLst>
              </a:tr>
              <a:tr h="512428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Percent of Enacting States with Republican Trifectas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8727" marR="88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*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8727" marR="88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76%</a:t>
                      </a:r>
                      <a:endParaRPr lang="en-US" sz="160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(13)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8727" marR="88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78%</a:t>
                      </a:r>
                      <a:endParaRPr lang="en-US" sz="160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(14)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8727" marR="88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90%</a:t>
                      </a:r>
                      <a:endParaRPr lang="en-US" sz="160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(18)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8727" marR="88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87%</a:t>
                      </a:r>
                      <a:endParaRPr lang="en-US" sz="160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(13)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8727" marR="88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89%</a:t>
                      </a:r>
                      <a:endParaRPr lang="en-US" sz="1600" dirty="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(17)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8727" marR="88727" marT="0" marB="0" anchor="ctr"/>
                </a:tc>
                <a:extLst>
                  <a:ext uri="{0D108BD9-81ED-4DB2-BD59-A6C34878D82A}">
                    <a16:rowId xmlns:a16="http://schemas.microsoft.com/office/drawing/2014/main" val="2017173406"/>
                  </a:ext>
                </a:extLst>
              </a:tr>
              <a:tr h="743439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Percent of Republican Trifecta States Enacting Policies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8727" marR="88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*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8727" marR="88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54%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8727" marR="88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61%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8727" marR="88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72%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8727" marR="88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50%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8727" marR="88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77%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8727" marR="88727" marT="0" marB="0" anchor="ctr"/>
                </a:tc>
                <a:extLst>
                  <a:ext uri="{0D108BD9-81ED-4DB2-BD59-A6C34878D82A}">
                    <a16:rowId xmlns:a16="http://schemas.microsoft.com/office/drawing/2014/main" val="4236245857"/>
                  </a:ext>
                </a:extLst>
              </a:tr>
              <a:tr h="743439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Percentage of Republican Legislature &amp; Trifecta States Enacting Policies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8727" marR="88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*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8727" marR="88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52%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8727" marR="88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55%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8727" marR="88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63%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8727" marR="88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47%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8727" marR="8872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61%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8727" marR="88727" marT="0" marB="0" anchor="ctr"/>
                </a:tc>
                <a:extLst>
                  <a:ext uri="{0D108BD9-81ED-4DB2-BD59-A6C34878D82A}">
                    <a16:rowId xmlns:a16="http://schemas.microsoft.com/office/drawing/2014/main" val="3812485114"/>
                  </a:ext>
                </a:extLst>
              </a:tr>
            </a:tbl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0417FC81-5987-0940-BEBE-55F24974A366}"/>
              </a:ext>
            </a:extLst>
          </p:cNvPr>
          <p:cNvSpPr/>
          <p:nvPr/>
        </p:nvSpPr>
        <p:spPr>
          <a:xfrm>
            <a:off x="4119092" y="5084365"/>
            <a:ext cx="73087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en-US" sz="1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Table 1. State Government GOP Composition and Abortion Policy Enactments</a:t>
            </a:r>
            <a:endParaRPr lang="en-US" sz="14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1"/>
            <a:r>
              <a:rPr lang="en-US" sz="14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*Incomplete Data Available </a:t>
            </a:r>
            <a:endParaRPr lang="en-US" sz="14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0352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92989FB-1024-49B7-BDF1-B3CE27D486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1"/>
          </a:xfrm>
          <a:prstGeom prst="rect">
            <a:avLst/>
          </a:prstGeom>
          <a:solidFill>
            <a:srgbClr val="FFF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B3DBDE-C5D7-0446-B213-354FA1167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228" y="1073231"/>
            <a:ext cx="3216172" cy="4711539"/>
          </a:xfrm>
        </p:spPr>
        <p:txBody>
          <a:bodyPr anchor="ctr">
            <a:normAutofit/>
          </a:bodyPr>
          <a:lstStyle/>
          <a:p>
            <a:r>
              <a:rPr lang="en-US" sz="4000" dirty="0">
                <a:solidFill>
                  <a:schemeClr val="accent1"/>
                </a:solidFill>
              </a:rPr>
              <a:t>Anti-abortion Qualitative changes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FEE959E-BF10-4204-9556-D1707088D4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DD17B6A-CB37-4005-9681-A20AFCDC78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B7BBDE9-DAED-40B0-A640-503C918D1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BC7EA7B-802E-41F4-8926-C4475287AA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6851" y="723898"/>
            <a:ext cx="7498616" cy="567690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C86536-21E5-9A42-B82F-F9C4E51F8B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2629" y="1005841"/>
            <a:ext cx="6599582" cy="5128262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endParaRPr lang="en-US" sz="1400" dirty="0"/>
          </a:p>
          <a:p>
            <a:r>
              <a:rPr lang="en-US" sz="2800" dirty="0">
                <a:solidFill>
                  <a:srgbClr val="FFFFFF"/>
                </a:solidFill>
              </a:rPr>
              <a:t>Resurgent push for full, or near-full, bans on abortion</a:t>
            </a:r>
          </a:p>
          <a:p>
            <a:r>
              <a:rPr lang="en-US" sz="2800" dirty="0">
                <a:solidFill>
                  <a:srgbClr val="FFFFFF"/>
                </a:solidFill>
              </a:rPr>
              <a:t>Capitalizing on COVID-19</a:t>
            </a:r>
          </a:p>
          <a:p>
            <a:r>
              <a:rPr lang="en-US" sz="2800" dirty="0">
                <a:solidFill>
                  <a:srgbClr val="FFFFFF"/>
                </a:solidFill>
              </a:rPr>
              <a:t>State constitutional amendments</a:t>
            </a:r>
          </a:p>
          <a:p>
            <a:pPr marL="342900" indent="-342900">
              <a:buFont typeface="+mj-lt"/>
              <a:buAutoNum type="arabicPeriod"/>
            </a:pPr>
            <a:endParaRPr lang="en-US" sz="2800" dirty="0">
              <a:solidFill>
                <a:srgbClr val="FFFFFF"/>
              </a:solidFill>
            </a:endParaRPr>
          </a:p>
          <a:p>
            <a:pPr marL="0" indent="0">
              <a:buNone/>
            </a:pPr>
            <a:r>
              <a:rPr lang="en-US" sz="2200" dirty="0">
                <a:solidFill>
                  <a:schemeClr val="bg1"/>
                </a:solidFill>
              </a:rPr>
              <a:t>“I think everyone’s seeing the same thing. There’s movement…It’s almost like you can smell it in the air”</a:t>
            </a:r>
          </a:p>
          <a:p>
            <a:pPr>
              <a:buFontTx/>
              <a:buChar char="-"/>
            </a:pPr>
            <a:r>
              <a:rPr lang="en-US" sz="1600" dirty="0">
                <a:solidFill>
                  <a:schemeClr val="bg1"/>
                </a:solidFill>
              </a:rPr>
              <a:t>Eric Johnston, Alabama Pro-Life Coalition (quoted in Durkin 2019)</a:t>
            </a:r>
          </a:p>
          <a:p>
            <a:pPr marL="0" indent="0">
              <a:buNone/>
            </a:pPr>
            <a:endParaRPr lang="en-US" sz="2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85564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36F6DB7-CF8D-494A-82F6-13B58DCA98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7E5194-6E82-4A44-99C3-FE7D87F341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2377" y="614407"/>
            <a:ext cx="3707477" cy="561177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E6A3E4-BF92-B642-8BF3-E5CF645C0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202" y="775855"/>
            <a:ext cx="3171905" cy="1404549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sz="2400" dirty="0">
                <a:solidFill>
                  <a:srgbClr val="FFFFFF"/>
                </a:solidFill>
              </a:rPr>
              <a:t>Quantitative Changes </a:t>
            </a:r>
            <a:br>
              <a:rPr lang="en-US" sz="2400" dirty="0">
                <a:solidFill>
                  <a:srgbClr val="FFFFFF"/>
                </a:solidFill>
              </a:rPr>
            </a:br>
            <a:r>
              <a:rPr lang="en-US" sz="2400" dirty="0">
                <a:solidFill>
                  <a:srgbClr val="FFFFFF"/>
                </a:solidFill>
              </a:rPr>
              <a:t>In Abortion-Protective  States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9FCC1E1-84D3-494D-A0A0-286AFA1C30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6534" y="453643"/>
            <a:ext cx="11298933" cy="98554"/>
            <a:chOff x="446534" y="453643"/>
            <a:chExt cx="11298933" cy="98554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6E09E90-FF79-402E-AF01-97A279BEAD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6534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C6946F8-4B9B-4C51-9F51-2DB377392C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42147" y="453643"/>
              <a:ext cx="3703320" cy="985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7B3D2B3D-A285-438C-A344-AED3E46A07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CFFAA2-E325-454A-89A9-3B52047AC0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4110" y="2355273"/>
            <a:ext cx="3033249" cy="3553040"/>
          </a:xfrm>
        </p:spPr>
        <p:txBody>
          <a:bodyPr anchor="t"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2x More Active States</a:t>
            </a:r>
          </a:p>
          <a:p>
            <a:r>
              <a:rPr lang="en-US" dirty="0">
                <a:solidFill>
                  <a:srgbClr val="FFFFFF"/>
                </a:solidFill>
              </a:rPr>
              <a:t>+7.5x More Enactments</a:t>
            </a:r>
          </a:p>
          <a:p>
            <a:endParaRPr lang="en-US" sz="1600" dirty="0">
              <a:solidFill>
                <a:srgbClr val="FFFFFF"/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18DADE8-ABF3-3C44-9AC2-BC6993A37A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6613911"/>
              </p:ext>
            </p:extLst>
          </p:nvPr>
        </p:nvGraphicFramePr>
        <p:xfrm>
          <a:off x="4568800" y="1199302"/>
          <a:ext cx="6866507" cy="37665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59220">
                  <a:extLst>
                    <a:ext uri="{9D8B030D-6E8A-4147-A177-3AD203B41FA5}">
                      <a16:colId xmlns:a16="http://schemas.microsoft.com/office/drawing/2014/main" val="3071813127"/>
                    </a:ext>
                  </a:extLst>
                </a:gridCol>
                <a:gridCol w="707367">
                  <a:extLst>
                    <a:ext uri="{9D8B030D-6E8A-4147-A177-3AD203B41FA5}">
                      <a16:colId xmlns:a16="http://schemas.microsoft.com/office/drawing/2014/main" val="3959452970"/>
                    </a:ext>
                  </a:extLst>
                </a:gridCol>
                <a:gridCol w="770452">
                  <a:extLst>
                    <a:ext uri="{9D8B030D-6E8A-4147-A177-3AD203B41FA5}">
                      <a16:colId xmlns:a16="http://schemas.microsoft.com/office/drawing/2014/main" val="3697684199"/>
                    </a:ext>
                  </a:extLst>
                </a:gridCol>
                <a:gridCol w="707367">
                  <a:extLst>
                    <a:ext uri="{9D8B030D-6E8A-4147-A177-3AD203B41FA5}">
                      <a16:colId xmlns:a16="http://schemas.microsoft.com/office/drawing/2014/main" val="1109484558"/>
                    </a:ext>
                  </a:extLst>
                </a:gridCol>
                <a:gridCol w="707367">
                  <a:extLst>
                    <a:ext uri="{9D8B030D-6E8A-4147-A177-3AD203B41FA5}">
                      <a16:colId xmlns:a16="http://schemas.microsoft.com/office/drawing/2014/main" val="3645559625"/>
                    </a:ext>
                  </a:extLst>
                </a:gridCol>
                <a:gridCol w="707367">
                  <a:extLst>
                    <a:ext uri="{9D8B030D-6E8A-4147-A177-3AD203B41FA5}">
                      <a16:colId xmlns:a16="http://schemas.microsoft.com/office/drawing/2014/main" val="1703278688"/>
                    </a:ext>
                  </a:extLst>
                </a:gridCol>
                <a:gridCol w="707367">
                  <a:extLst>
                    <a:ext uri="{9D8B030D-6E8A-4147-A177-3AD203B41FA5}">
                      <a16:colId xmlns:a16="http://schemas.microsoft.com/office/drawing/2014/main" val="523366535"/>
                    </a:ext>
                  </a:extLst>
                </a:gridCol>
              </a:tblGrid>
              <a:tr h="261783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Year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912" marR="8791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2014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912" marR="8791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2015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912" marR="8791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2016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912" marR="8791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2017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912" marR="8791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2018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912" marR="8791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2019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912" marR="87912" marT="0" marB="0" anchor="ctr"/>
                </a:tc>
                <a:extLst>
                  <a:ext uri="{0D108BD9-81ED-4DB2-BD59-A6C34878D82A}">
                    <a16:rowId xmlns:a16="http://schemas.microsoft.com/office/drawing/2014/main" val="905461174"/>
                  </a:ext>
                </a:extLst>
              </a:tr>
              <a:tr h="47668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Number of Abortion Protective Policies Enacted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912" marR="8791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912" marR="8791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912" marR="8791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912" marR="8791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12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912" marR="8791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5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912" marR="8791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36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912" marR="87912" marT="0" marB="0" anchor="ctr"/>
                </a:tc>
                <a:extLst>
                  <a:ext uri="{0D108BD9-81ED-4DB2-BD59-A6C34878D82A}">
                    <a16:rowId xmlns:a16="http://schemas.microsoft.com/office/drawing/2014/main" val="743983922"/>
                  </a:ext>
                </a:extLst>
              </a:tr>
              <a:tr h="47668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Number of States Enacting Protective Policies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912" marR="8791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912" marR="8791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912" marR="8791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912" marR="8791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5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912" marR="8791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912" marR="8791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9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912" marR="87912" marT="0" marB="0" anchor="ctr"/>
                </a:tc>
                <a:extLst>
                  <a:ext uri="{0D108BD9-81ED-4DB2-BD59-A6C34878D82A}">
                    <a16:rowId xmlns:a16="http://schemas.microsoft.com/office/drawing/2014/main" val="2542170518"/>
                  </a:ext>
                </a:extLst>
              </a:tr>
              <a:tr h="691576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Percent of Enacting States with Full Democratic Legislatures Only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912" marR="8791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912" marR="8791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912" marR="8791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912" marR="8791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20%</a:t>
                      </a:r>
                      <a:endParaRPr lang="en-US" sz="150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(1)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912" marR="8791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33%</a:t>
                      </a:r>
                      <a:endParaRPr lang="en-US" sz="150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(1)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912" marR="8791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11%</a:t>
                      </a:r>
                      <a:endParaRPr lang="en-US" sz="150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(1)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912" marR="87912" marT="0" marB="0" anchor="ctr"/>
                </a:tc>
                <a:extLst>
                  <a:ext uri="{0D108BD9-81ED-4DB2-BD59-A6C34878D82A}">
                    <a16:rowId xmlns:a16="http://schemas.microsoft.com/office/drawing/2014/main" val="956999377"/>
                  </a:ext>
                </a:extLst>
              </a:tr>
              <a:tr h="47668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Percent of Enacting States with Democratic Trifectas</a:t>
                      </a:r>
                      <a:endParaRPr lang="en-US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912" marR="8791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50%</a:t>
                      </a:r>
                      <a:endParaRPr lang="en-US" sz="150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(2)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912" marR="8791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100%</a:t>
                      </a:r>
                      <a:endParaRPr lang="en-US" sz="150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(1)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912" marR="8791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50%</a:t>
                      </a:r>
                      <a:endParaRPr lang="en-US" sz="150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(1)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912" marR="8791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60%</a:t>
                      </a:r>
                      <a:endParaRPr lang="en-US" sz="150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(3)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912" marR="8791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33%</a:t>
                      </a:r>
                      <a:endParaRPr lang="en-US" sz="150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(1)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912" marR="8791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89%</a:t>
                      </a:r>
                      <a:endParaRPr lang="en-US" sz="1500" dirty="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(8)</a:t>
                      </a:r>
                      <a:endParaRPr lang="en-US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912" marR="87912" marT="0" marB="0" anchor="ctr"/>
                </a:tc>
                <a:extLst>
                  <a:ext uri="{0D108BD9-81ED-4DB2-BD59-A6C34878D82A}">
                    <a16:rowId xmlns:a16="http://schemas.microsoft.com/office/drawing/2014/main" val="2301003911"/>
                  </a:ext>
                </a:extLst>
              </a:tr>
              <a:tr h="691576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Percent of Democratic Trifecta States Enacting Policies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912" marR="8791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13%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912" marR="8791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14%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912" marR="8791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14%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912" marR="8791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43%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912" marR="8791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13%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912" marR="8791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57%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912" marR="87912" marT="0" marB="0" anchor="ctr"/>
                </a:tc>
                <a:extLst>
                  <a:ext uri="{0D108BD9-81ED-4DB2-BD59-A6C34878D82A}">
                    <a16:rowId xmlns:a16="http://schemas.microsoft.com/office/drawing/2014/main" val="3955425313"/>
                  </a:ext>
                </a:extLst>
              </a:tr>
              <a:tr h="691576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Percentage of Democratic Legislature &amp; Trifecta States Enacting Policies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912" marR="8791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11%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912" marR="8791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9%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912" marR="8791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9%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912" marR="8791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29%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912" marR="8791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14%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912" marR="8791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50%</a:t>
                      </a:r>
                      <a:endParaRPr lang="en-US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7912" marR="87912" marT="0" marB="0" anchor="ctr"/>
                </a:tc>
                <a:extLst>
                  <a:ext uri="{0D108BD9-81ED-4DB2-BD59-A6C34878D82A}">
                    <a16:rowId xmlns:a16="http://schemas.microsoft.com/office/drawing/2014/main" val="3411246198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9B864A5-84FF-8D44-86A1-A4D3003ABE5A}"/>
              </a:ext>
            </a:extLst>
          </p:cNvPr>
          <p:cNvSpPr txBox="1"/>
          <p:nvPr/>
        </p:nvSpPr>
        <p:spPr>
          <a:xfrm>
            <a:off x="4682836" y="5167745"/>
            <a:ext cx="6752471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accent3">
                    <a:lumMod val="50000"/>
                  </a:schemeClr>
                </a:solidFill>
              </a:rPr>
              <a:t>Table 2. State Government Democratic Composition and Abortion Protective Policy Enactments</a:t>
            </a:r>
            <a:endParaRPr lang="en-US" sz="1400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1369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92989FB-1024-49B7-BDF1-B3CE27D486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1"/>
          </a:xfrm>
          <a:prstGeom prst="rect">
            <a:avLst/>
          </a:prstGeom>
          <a:solidFill>
            <a:srgbClr val="FFF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E49178-D14F-AF4A-87BE-DF91509F2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228" y="1073231"/>
            <a:ext cx="3403626" cy="4711539"/>
          </a:xfrm>
        </p:spPr>
        <p:txBody>
          <a:bodyPr anchor="ctr">
            <a:normAutofit/>
          </a:bodyPr>
          <a:lstStyle/>
          <a:p>
            <a:r>
              <a:rPr lang="en-US" sz="4000" dirty="0">
                <a:solidFill>
                  <a:schemeClr val="accent1"/>
                </a:solidFill>
              </a:rPr>
              <a:t>Democratic Drivers</a:t>
            </a:r>
            <a:br>
              <a:rPr lang="en-US" sz="4000" dirty="0">
                <a:solidFill>
                  <a:schemeClr val="accent1"/>
                </a:solidFill>
              </a:rPr>
            </a:br>
            <a:br>
              <a:rPr lang="en-US" sz="4000" dirty="0">
                <a:solidFill>
                  <a:schemeClr val="accent1"/>
                </a:solidFill>
              </a:rPr>
            </a:br>
            <a:r>
              <a:rPr lang="en-US" sz="4000" dirty="0">
                <a:solidFill>
                  <a:schemeClr val="accent1"/>
                </a:solidFill>
              </a:rPr>
              <a:t>…but will they last?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FEE959E-BF10-4204-9556-D1707088D4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DD17B6A-CB37-4005-9681-A20AFCDC78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B7BBDE9-DAED-40B0-A640-503C918D1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BC7EA7B-802E-41F4-8926-C4475287AA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6851" y="723898"/>
            <a:ext cx="7498616" cy="567690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D89AE0-A0DA-664F-AC0A-2F81C1BEEB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2629" y="1073231"/>
            <a:ext cx="6599582" cy="471153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sz="2000" dirty="0">
              <a:solidFill>
                <a:srgbClr val="FFFFFF"/>
              </a:solidFill>
            </a:endParaRPr>
          </a:p>
          <a:p>
            <a:r>
              <a:rPr lang="en-US" sz="2800" dirty="0">
                <a:solidFill>
                  <a:srgbClr val="FFFFFF"/>
                </a:solidFill>
              </a:rPr>
              <a:t>Trump as Threat</a:t>
            </a:r>
          </a:p>
          <a:p>
            <a:r>
              <a:rPr lang="en-US" sz="2800" dirty="0">
                <a:solidFill>
                  <a:srgbClr val="FFFFFF"/>
                </a:solidFill>
              </a:rPr>
              <a:t>Justice Kavanaugh as Threat</a:t>
            </a:r>
          </a:p>
          <a:p>
            <a:r>
              <a:rPr lang="en-US" sz="2800" dirty="0">
                <a:solidFill>
                  <a:srgbClr val="FFFFFF"/>
                </a:solidFill>
              </a:rPr>
              <a:t>New Democratic Majority Voter Interest</a:t>
            </a:r>
          </a:p>
          <a:p>
            <a:r>
              <a:rPr lang="en-US" sz="2800" dirty="0">
                <a:solidFill>
                  <a:srgbClr val="FFFFFF"/>
                </a:solidFill>
              </a:rPr>
              <a:t>Capitalizing on COVID-19</a:t>
            </a:r>
          </a:p>
          <a:p>
            <a:pPr marL="0" indent="0">
              <a:buNone/>
            </a:pPr>
            <a:endParaRPr lang="en-US" sz="2000" dirty="0">
              <a:solidFill>
                <a:srgbClr val="FFFFFF"/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</a:rPr>
              <a:t>Democrats are “taking Trump at his word that he intended to be the person who appoints justices who overturn </a:t>
            </a:r>
            <a:r>
              <a:rPr lang="en-US" sz="2000" i="1" dirty="0">
                <a:solidFill>
                  <a:srgbClr val="FFFFFF"/>
                </a:solidFill>
              </a:rPr>
              <a:t>Ro</a:t>
            </a:r>
            <a:r>
              <a:rPr lang="en-US" sz="2000" dirty="0">
                <a:solidFill>
                  <a:srgbClr val="FFFFFF"/>
                </a:solidFill>
              </a:rPr>
              <a:t>e…If the Supreme Court isn’t going to defend our rights, then it’s up to state and local leaders” </a:t>
            </a:r>
          </a:p>
          <a:p>
            <a:pPr>
              <a:buFontTx/>
              <a:buChar char="-"/>
            </a:pPr>
            <a:r>
              <a:rPr lang="en-US" sz="1400" dirty="0">
                <a:solidFill>
                  <a:srgbClr val="FFFFFF"/>
                </a:solidFill>
              </a:rPr>
              <a:t>James Owen, NARAL (quoted in Wilson, 2017)</a:t>
            </a:r>
            <a:endParaRPr lang="en-US" sz="2000" dirty="0">
              <a:solidFill>
                <a:srgbClr val="FFFFFF"/>
              </a:solidFill>
            </a:endParaRPr>
          </a:p>
          <a:p>
            <a:endParaRPr lang="en-US"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76691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658FC9-1680-E043-A896-CEFB2B4B4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June Medical Services </a:t>
            </a:r>
            <a:br>
              <a:rPr lang="en-US" i="1" dirty="0"/>
            </a:br>
            <a:r>
              <a:rPr lang="en-US" dirty="0"/>
              <a:t>&amp; Chief Justice Roberts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607219-07F2-2347-BC46-478D97BD9B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078181"/>
            <a:ext cx="11029615" cy="3948545"/>
          </a:xfrm>
        </p:spPr>
        <p:txBody>
          <a:bodyPr>
            <a:normAutofit fontScale="92500" lnSpcReduction="20000"/>
          </a:bodyPr>
          <a:lstStyle/>
          <a:p>
            <a:endParaRPr lang="en-US" dirty="0"/>
          </a:p>
          <a:p>
            <a:r>
              <a:rPr lang="en-US" sz="2200" dirty="0"/>
              <a:t>“Nothing about </a:t>
            </a:r>
            <a:r>
              <a:rPr lang="en-US" sz="2200" i="1" dirty="0"/>
              <a:t>Casey </a:t>
            </a:r>
            <a:r>
              <a:rPr lang="en-US" sz="2200" dirty="0"/>
              <a:t>suggested that a weighing of costs and benefits of an abortion regulation was a job for the courts. On the contrary…that ‘state and federal legislatures [have] wide discretion to pass legislation…’ is ‘consistent with </a:t>
            </a:r>
            <a:r>
              <a:rPr lang="en-US" sz="2200" i="1" dirty="0"/>
              <a:t>Casey</a:t>
            </a:r>
            <a:r>
              <a:rPr lang="en-US" sz="2200" dirty="0"/>
              <a:t>.’” </a:t>
            </a:r>
            <a:r>
              <a:rPr lang="en-US" sz="1600" i="1" dirty="0"/>
              <a:t>June Med. Servs. v. Russo</a:t>
            </a:r>
            <a:r>
              <a:rPr lang="en-US" sz="1600" dirty="0"/>
              <a:t>, No. 18-1323, 51 (U.S. Jun. 29, 2020)</a:t>
            </a:r>
          </a:p>
          <a:p>
            <a:pPr marL="0" indent="0">
              <a:buNone/>
            </a:pPr>
            <a:endParaRPr lang="en-US" sz="1600" dirty="0"/>
          </a:p>
          <a:p>
            <a:r>
              <a:rPr lang="en-US" sz="2200" dirty="0"/>
              <a:t>“…</a:t>
            </a:r>
            <a:r>
              <a:rPr lang="en-US" sz="2200" i="1" dirty="0"/>
              <a:t>Casey</a:t>
            </a:r>
            <a:r>
              <a:rPr lang="en-US" sz="2200" dirty="0"/>
              <a:t> discussed benefits in considering the threshold requirement that the State have a ‘legitimate purpose’ and that the law be ‘reasonably related to that goal.’ …So long as that showing is made, the only question for a court is whether a law has the ‘effect of placing a substantial obstacle in the path of a woman seeking an abortion of a nonviable fetus.’” </a:t>
            </a:r>
            <a:r>
              <a:rPr lang="en-US" sz="1600" i="1" dirty="0"/>
              <a:t>June Med. Servs. v. Russo</a:t>
            </a:r>
            <a:r>
              <a:rPr lang="en-US" sz="1600" dirty="0"/>
              <a:t>, No. 18-1323, 54 (U.S. Jun. 29, 2020)</a:t>
            </a:r>
          </a:p>
          <a:p>
            <a:pPr marL="0" indent="0">
              <a:buNone/>
            </a:pPr>
            <a:endParaRPr lang="en-US" sz="1600" dirty="0"/>
          </a:p>
          <a:p>
            <a:r>
              <a:rPr lang="en-US" sz="2200" dirty="0"/>
              <a:t>“We accordingly will not disturb the factual conclusions of the trial court unless we are ‘left with the definite and firm conviction that a mistake has been committed.’” </a:t>
            </a:r>
            <a:r>
              <a:rPr lang="en-US" sz="1600" i="1" dirty="0"/>
              <a:t>June Med. Servs. v. Russo</a:t>
            </a:r>
            <a:r>
              <a:rPr lang="en-US" sz="1600" dirty="0"/>
              <a:t>, No. 18-1323, 61 (U.S. Jun. 29, 2020)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7827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92989FB-1024-49B7-BDF1-B3CE27D486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1"/>
          </a:xfrm>
          <a:prstGeom prst="rect">
            <a:avLst/>
          </a:prstGeom>
          <a:solidFill>
            <a:srgbClr val="FFF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C1B7BE-60EC-B14A-9233-1EDD4611A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228" y="1073231"/>
            <a:ext cx="3054091" cy="4711539"/>
          </a:xfrm>
        </p:spPr>
        <p:txBody>
          <a:bodyPr anchor="ctr">
            <a:normAutofit/>
          </a:bodyPr>
          <a:lstStyle/>
          <a:p>
            <a:r>
              <a:rPr lang="en-US" sz="4000" dirty="0">
                <a:solidFill>
                  <a:schemeClr val="accent1"/>
                </a:solidFill>
              </a:rPr>
              <a:t>Standing Questions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FEE959E-BF10-4204-9556-D1707088D4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DD17B6A-CB37-4005-9681-A20AFCDC78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B7BBDE9-DAED-40B0-A640-503C918D1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BC7EA7B-802E-41F4-8926-C4475287AA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6851" y="723898"/>
            <a:ext cx="7498616" cy="567690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FDDA74-EB2F-6A40-B1B2-61D264E0C3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2629" y="1073231"/>
            <a:ext cx="6599582" cy="4711539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rgbClr val="FFFFFF"/>
                </a:solidFill>
              </a:rPr>
              <a:t>How will courts interpret </a:t>
            </a:r>
            <a:r>
              <a:rPr lang="en-US" sz="2800" i="1" dirty="0">
                <a:solidFill>
                  <a:srgbClr val="FFFFFF"/>
                </a:solidFill>
              </a:rPr>
              <a:t>June Medical?</a:t>
            </a:r>
          </a:p>
          <a:p>
            <a:pPr marL="0" indent="0">
              <a:buNone/>
            </a:pPr>
            <a:endParaRPr lang="en-US" sz="2800" i="1" dirty="0">
              <a:solidFill>
                <a:srgbClr val="FFFFFF"/>
              </a:solidFill>
            </a:endParaRPr>
          </a:p>
          <a:p>
            <a:r>
              <a:rPr lang="en-US" sz="2800" dirty="0">
                <a:solidFill>
                  <a:srgbClr val="FFFFFF"/>
                </a:solidFill>
              </a:rPr>
              <a:t>When will inconsistencies lead to a new Supreme Court case, &amp; what will the Court look like then?</a:t>
            </a:r>
          </a:p>
          <a:p>
            <a:pPr marL="0" indent="0">
              <a:buNone/>
            </a:pPr>
            <a:endParaRPr lang="en-US" sz="2800" dirty="0">
              <a:solidFill>
                <a:srgbClr val="FFFFFF"/>
              </a:solidFill>
            </a:endParaRPr>
          </a:p>
          <a:p>
            <a:r>
              <a:rPr lang="en-US" sz="2800" dirty="0">
                <a:solidFill>
                  <a:srgbClr val="FFFFFF"/>
                </a:solidFill>
              </a:rPr>
              <a:t>How will Democratic voters and elected officials continue to act?</a:t>
            </a:r>
          </a:p>
        </p:txBody>
      </p:sp>
    </p:spTree>
    <p:extLst>
      <p:ext uri="{BB962C8B-B14F-4D97-AF65-F5344CB8AC3E}">
        <p14:creationId xmlns:p14="http://schemas.microsoft.com/office/powerpoint/2010/main" val="1186436191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769</Words>
  <Application>Microsoft Macintosh PowerPoint</Application>
  <PresentationFormat>Widescreen</PresentationFormat>
  <Paragraphs>165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Gill Sans MT</vt:lpstr>
      <vt:lpstr>Times New Roman</vt:lpstr>
      <vt:lpstr>Wingdings 2</vt:lpstr>
      <vt:lpstr>Dividend</vt:lpstr>
      <vt:lpstr>Striving to Rollback or Protect Roe:  State Legislation and the Trump-era Politics of Abortion </vt:lpstr>
      <vt:lpstr>Drivers of Abortion politics</vt:lpstr>
      <vt:lpstr>Anti-abortion state developments</vt:lpstr>
      <vt:lpstr>Anti-abortion Qualitative changes </vt:lpstr>
      <vt:lpstr>Quantitative Changes  In Abortion-Protective  States</vt:lpstr>
      <vt:lpstr>Democratic Drivers  …but will they last?</vt:lpstr>
      <vt:lpstr>June Medical Services  &amp; Chief Justice Roberts</vt:lpstr>
      <vt:lpstr>Standing Questions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Striving to Rollback or Protect Roe:  State Legislation and the Trump-era Politics of Abortion </dc:title>
  <dc:creator>Joshua Wilson</dc:creator>
  <cp:lastModifiedBy>Joshua Wilson</cp:lastModifiedBy>
  <cp:revision>7</cp:revision>
  <dcterms:created xsi:type="dcterms:W3CDTF">2020-09-01T18:51:38Z</dcterms:created>
  <dcterms:modified xsi:type="dcterms:W3CDTF">2020-09-10T17:31:42Z</dcterms:modified>
</cp:coreProperties>
</file>