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1" r:id="rId6"/>
    <p:sldId id="260" r:id="rId7"/>
    <p:sldId id="263" r:id="rId8"/>
    <p:sldId id="262"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6E6A21-526B-AD45-BC0D-341219A7ED7C}" v="423" dt="2021-09-28T19:24:57.2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70"/>
    <p:restoredTop sz="84370"/>
  </p:normalViewPr>
  <p:slideViewPr>
    <p:cSldViewPr snapToGrid="0" snapToObjects="1">
      <p:cViewPr varScale="1">
        <p:scale>
          <a:sx n="95" d="100"/>
          <a:sy n="95" d="100"/>
        </p:scale>
        <p:origin x="976" y="184"/>
      </p:cViewPr>
      <p:guideLst/>
    </p:cSldViewPr>
  </p:slideViewPr>
  <p:notesTextViewPr>
    <p:cViewPr>
      <p:scale>
        <a:sx n="1" d="1"/>
        <a:sy n="1" d="1"/>
      </p:scale>
      <p:origin x="0" y="-13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Smith" userId="b1d862f8-de16-45ba-99d3-1d1183eb0722" providerId="ADAL" clId="{846E6A21-526B-AD45-BC0D-341219A7ED7C}"/>
    <pc:docChg chg="undo custSel addSld delSld modSld sldOrd">
      <pc:chgData name="Andrew Smith" userId="b1d862f8-de16-45ba-99d3-1d1183eb0722" providerId="ADAL" clId="{846E6A21-526B-AD45-BC0D-341219A7ED7C}" dt="2021-09-28T19:46:58.375" v="20892" actId="20577"/>
      <pc:docMkLst>
        <pc:docMk/>
      </pc:docMkLst>
      <pc:sldChg chg="modSp mod">
        <pc:chgData name="Andrew Smith" userId="b1d862f8-de16-45ba-99d3-1d1183eb0722" providerId="ADAL" clId="{846E6A21-526B-AD45-BC0D-341219A7ED7C}" dt="2021-09-27T17:22:46.283" v="7365" actId="2711"/>
        <pc:sldMkLst>
          <pc:docMk/>
          <pc:sldMk cId="1928971809" sldId="256"/>
        </pc:sldMkLst>
        <pc:spChg chg="mod">
          <ac:chgData name="Andrew Smith" userId="b1d862f8-de16-45ba-99d3-1d1183eb0722" providerId="ADAL" clId="{846E6A21-526B-AD45-BC0D-341219A7ED7C}" dt="2021-09-27T17:22:41.793" v="7364" actId="2711"/>
          <ac:spMkLst>
            <pc:docMk/>
            <pc:sldMk cId="1928971809" sldId="256"/>
            <ac:spMk id="2" creationId="{5F975F9D-D935-2543-96C0-96D4486C64A6}"/>
          </ac:spMkLst>
        </pc:spChg>
        <pc:spChg chg="mod">
          <ac:chgData name="Andrew Smith" userId="b1d862f8-de16-45ba-99d3-1d1183eb0722" providerId="ADAL" clId="{846E6A21-526B-AD45-BC0D-341219A7ED7C}" dt="2021-09-27T17:22:46.283" v="7365" actId="2711"/>
          <ac:spMkLst>
            <pc:docMk/>
            <pc:sldMk cId="1928971809" sldId="256"/>
            <ac:spMk id="3" creationId="{25530A73-5F0E-C34A-A6D1-8035AF9A8C4B}"/>
          </ac:spMkLst>
        </pc:spChg>
      </pc:sldChg>
      <pc:sldChg chg="modSp modAnim">
        <pc:chgData name="Andrew Smith" userId="b1d862f8-de16-45ba-99d3-1d1183eb0722" providerId="ADAL" clId="{846E6A21-526B-AD45-BC0D-341219A7ED7C}" dt="2021-09-27T17:16:37.730" v="6371" actId="2711"/>
        <pc:sldMkLst>
          <pc:docMk/>
          <pc:sldMk cId="342651069" sldId="258"/>
        </pc:sldMkLst>
        <pc:spChg chg="mod">
          <ac:chgData name="Andrew Smith" userId="b1d862f8-de16-45ba-99d3-1d1183eb0722" providerId="ADAL" clId="{846E6A21-526B-AD45-BC0D-341219A7ED7C}" dt="2021-09-27T17:16:32.299" v="6370" actId="2711"/>
          <ac:spMkLst>
            <pc:docMk/>
            <pc:sldMk cId="342651069" sldId="258"/>
            <ac:spMk id="2" creationId="{1FC40E7B-F5C1-1444-8CCA-C86A52EB2C7C}"/>
          </ac:spMkLst>
        </pc:spChg>
        <pc:spChg chg="mod">
          <ac:chgData name="Andrew Smith" userId="b1d862f8-de16-45ba-99d3-1d1183eb0722" providerId="ADAL" clId="{846E6A21-526B-AD45-BC0D-341219A7ED7C}" dt="2021-09-27T17:16:37.730" v="6371" actId="2711"/>
          <ac:spMkLst>
            <pc:docMk/>
            <pc:sldMk cId="342651069" sldId="258"/>
            <ac:spMk id="3" creationId="{A9B35886-28F7-714C-877E-FC82E01466A3}"/>
          </ac:spMkLst>
        </pc:spChg>
      </pc:sldChg>
      <pc:sldChg chg="modSp mod modAnim modNotesTx">
        <pc:chgData name="Andrew Smith" userId="b1d862f8-de16-45ba-99d3-1d1183eb0722" providerId="ADAL" clId="{846E6A21-526B-AD45-BC0D-341219A7ED7C}" dt="2021-09-27T17:27:30.429" v="8130" actId="20577"/>
        <pc:sldMkLst>
          <pc:docMk/>
          <pc:sldMk cId="3738398554" sldId="259"/>
        </pc:sldMkLst>
        <pc:spChg chg="mod">
          <ac:chgData name="Andrew Smith" userId="b1d862f8-de16-45ba-99d3-1d1183eb0722" providerId="ADAL" clId="{846E6A21-526B-AD45-BC0D-341219A7ED7C}" dt="2021-09-27T17:16:47.135" v="6372" actId="2711"/>
          <ac:spMkLst>
            <pc:docMk/>
            <pc:sldMk cId="3738398554" sldId="259"/>
            <ac:spMk id="2" creationId="{D11D31CF-166A-4849-B333-0F7310E85ABF}"/>
          </ac:spMkLst>
        </pc:spChg>
        <pc:spChg chg="mod">
          <ac:chgData name="Andrew Smith" userId="b1d862f8-de16-45ba-99d3-1d1183eb0722" providerId="ADAL" clId="{846E6A21-526B-AD45-BC0D-341219A7ED7C}" dt="2021-09-27T17:16:51.651" v="6373" actId="2711"/>
          <ac:spMkLst>
            <pc:docMk/>
            <pc:sldMk cId="3738398554" sldId="259"/>
            <ac:spMk id="3" creationId="{874C95E7-B4A8-064C-85B9-F716421DA43B}"/>
          </ac:spMkLst>
        </pc:spChg>
      </pc:sldChg>
      <pc:sldChg chg="modSp mod modAnim modNotesTx">
        <pc:chgData name="Andrew Smith" userId="b1d862f8-de16-45ba-99d3-1d1183eb0722" providerId="ADAL" clId="{846E6A21-526B-AD45-BC0D-341219A7ED7C}" dt="2021-09-28T19:18:26.731" v="16428" actId="20577"/>
        <pc:sldMkLst>
          <pc:docMk/>
          <pc:sldMk cId="1519353389" sldId="260"/>
        </pc:sldMkLst>
        <pc:spChg chg="mod">
          <ac:chgData name="Andrew Smith" userId="b1d862f8-de16-45ba-99d3-1d1183eb0722" providerId="ADAL" clId="{846E6A21-526B-AD45-BC0D-341219A7ED7C}" dt="2021-09-27T18:18:08.240" v="10449" actId="20577"/>
          <ac:spMkLst>
            <pc:docMk/>
            <pc:sldMk cId="1519353389" sldId="260"/>
            <ac:spMk id="2" creationId="{6B4DF333-FD01-EA4B-AAD7-CF574D60A9C2}"/>
          </ac:spMkLst>
        </pc:spChg>
        <pc:spChg chg="mod">
          <ac:chgData name="Andrew Smith" userId="b1d862f8-de16-45ba-99d3-1d1183eb0722" providerId="ADAL" clId="{846E6A21-526B-AD45-BC0D-341219A7ED7C}" dt="2021-09-28T19:09:37.320" v="15183" actId="20577"/>
          <ac:spMkLst>
            <pc:docMk/>
            <pc:sldMk cId="1519353389" sldId="260"/>
            <ac:spMk id="3" creationId="{75C73BA1-F0C5-7D4D-8033-FEF63BCB87BE}"/>
          </ac:spMkLst>
        </pc:spChg>
      </pc:sldChg>
      <pc:sldChg chg="addSp modSp new mod setBg modAnim modNotesTx">
        <pc:chgData name="Andrew Smith" userId="b1d862f8-de16-45ba-99d3-1d1183eb0722" providerId="ADAL" clId="{846E6A21-526B-AD45-BC0D-341219A7ED7C}" dt="2021-09-27T17:23:10.909" v="7368"/>
        <pc:sldMkLst>
          <pc:docMk/>
          <pc:sldMk cId="249963877" sldId="261"/>
        </pc:sldMkLst>
        <pc:spChg chg="mod">
          <ac:chgData name="Andrew Smith" userId="b1d862f8-de16-45ba-99d3-1d1183eb0722" providerId="ADAL" clId="{846E6A21-526B-AD45-BC0D-341219A7ED7C}" dt="2021-09-27T17:22:26.305" v="7362" actId="2711"/>
          <ac:spMkLst>
            <pc:docMk/>
            <pc:sldMk cId="249963877" sldId="261"/>
            <ac:spMk id="2" creationId="{8F11DFC7-765D-2648-AD86-AAC5DF898F74}"/>
          </ac:spMkLst>
        </pc:spChg>
        <pc:spChg chg="mod">
          <ac:chgData name="Andrew Smith" userId="b1d862f8-de16-45ba-99d3-1d1183eb0722" providerId="ADAL" clId="{846E6A21-526B-AD45-BC0D-341219A7ED7C}" dt="2021-09-27T17:22:31.095" v="7363" actId="2711"/>
          <ac:spMkLst>
            <pc:docMk/>
            <pc:sldMk cId="249963877" sldId="261"/>
            <ac:spMk id="3" creationId="{A364B87F-1E3E-0043-A26E-BCE655450721}"/>
          </ac:spMkLst>
        </pc:spChg>
        <pc:spChg chg="add">
          <ac:chgData name="Andrew Smith" userId="b1d862f8-de16-45ba-99d3-1d1183eb0722" providerId="ADAL" clId="{846E6A21-526B-AD45-BC0D-341219A7ED7C}" dt="2021-09-27T15:47:42.707" v="146" actId="26606"/>
          <ac:spMkLst>
            <pc:docMk/>
            <pc:sldMk cId="249963877" sldId="261"/>
            <ac:spMk id="8" creationId="{907EF6B7-1338-4443-8C46-6A318D952DFD}"/>
          </ac:spMkLst>
        </pc:spChg>
        <pc:spChg chg="add">
          <ac:chgData name="Andrew Smith" userId="b1d862f8-de16-45ba-99d3-1d1183eb0722" providerId="ADAL" clId="{846E6A21-526B-AD45-BC0D-341219A7ED7C}" dt="2021-09-27T15:47:42.707" v="146" actId="26606"/>
          <ac:spMkLst>
            <pc:docMk/>
            <pc:sldMk cId="249963877" sldId="261"/>
            <ac:spMk id="10" creationId="{DAAE4CDD-124C-4DCF-9584-B6033B545DD5}"/>
          </ac:spMkLst>
        </pc:spChg>
        <pc:spChg chg="add">
          <ac:chgData name="Andrew Smith" userId="b1d862f8-de16-45ba-99d3-1d1183eb0722" providerId="ADAL" clId="{846E6A21-526B-AD45-BC0D-341219A7ED7C}" dt="2021-09-27T15:47:42.707" v="146" actId="26606"/>
          <ac:spMkLst>
            <pc:docMk/>
            <pc:sldMk cId="249963877" sldId="261"/>
            <ac:spMk id="12" creationId="{081E4A58-353D-44AE-B2FC-2A74E2E400F7}"/>
          </ac:spMkLst>
        </pc:spChg>
      </pc:sldChg>
      <pc:sldChg chg="addSp modSp new mod setBg modNotesTx">
        <pc:chgData name="Andrew Smith" userId="b1d862f8-de16-45ba-99d3-1d1183eb0722" providerId="ADAL" clId="{846E6A21-526B-AD45-BC0D-341219A7ED7C}" dt="2021-09-28T19:02:56.821" v="14007" actId="20577"/>
        <pc:sldMkLst>
          <pc:docMk/>
          <pc:sldMk cId="688843989" sldId="262"/>
        </pc:sldMkLst>
        <pc:spChg chg="mod">
          <ac:chgData name="Andrew Smith" userId="b1d862f8-de16-45ba-99d3-1d1183eb0722" providerId="ADAL" clId="{846E6A21-526B-AD45-BC0D-341219A7ED7C}" dt="2021-09-27T18:18:58.925" v="10490" actId="20577"/>
          <ac:spMkLst>
            <pc:docMk/>
            <pc:sldMk cId="688843989" sldId="262"/>
            <ac:spMk id="2" creationId="{AC5D6635-7D02-7244-B241-AEDF64756C88}"/>
          </ac:spMkLst>
        </pc:spChg>
        <pc:spChg chg="mod">
          <ac:chgData name="Andrew Smith" userId="b1d862f8-de16-45ba-99d3-1d1183eb0722" providerId="ADAL" clId="{846E6A21-526B-AD45-BC0D-341219A7ED7C}" dt="2021-09-27T18:36:55.876" v="12626" actId="20577"/>
          <ac:spMkLst>
            <pc:docMk/>
            <pc:sldMk cId="688843989" sldId="262"/>
            <ac:spMk id="3" creationId="{A6476044-B468-B548-A968-5629B9969993}"/>
          </ac:spMkLst>
        </pc:spChg>
        <pc:spChg chg="add">
          <ac:chgData name="Andrew Smith" userId="b1d862f8-de16-45ba-99d3-1d1183eb0722" providerId="ADAL" clId="{846E6A21-526B-AD45-BC0D-341219A7ED7C}" dt="2021-09-27T18:18:47.321" v="10474" actId="26606"/>
          <ac:spMkLst>
            <pc:docMk/>
            <pc:sldMk cId="688843989" sldId="262"/>
            <ac:spMk id="8" creationId="{907EF6B7-1338-4443-8C46-6A318D952DFD}"/>
          </ac:spMkLst>
        </pc:spChg>
        <pc:spChg chg="add">
          <ac:chgData name="Andrew Smith" userId="b1d862f8-de16-45ba-99d3-1d1183eb0722" providerId="ADAL" clId="{846E6A21-526B-AD45-BC0D-341219A7ED7C}" dt="2021-09-27T18:18:47.321" v="10474" actId="26606"/>
          <ac:spMkLst>
            <pc:docMk/>
            <pc:sldMk cId="688843989" sldId="262"/>
            <ac:spMk id="10" creationId="{DAAE4CDD-124C-4DCF-9584-B6033B545DD5}"/>
          </ac:spMkLst>
        </pc:spChg>
        <pc:spChg chg="add">
          <ac:chgData name="Andrew Smith" userId="b1d862f8-de16-45ba-99d3-1d1183eb0722" providerId="ADAL" clId="{846E6A21-526B-AD45-BC0D-341219A7ED7C}" dt="2021-09-27T18:18:47.321" v="10474" actId="26606"/>
          <ac:spMkLst>
            <pc:docMk/>
            <pc:sldMk cId="688843989" sldId="262"/>
            <ac:spMk id="12" creationId="{081E4A58-353D-44AE-B2FC-2A74E2E400F7}"/>
          </ac:spMkLst>
        </pc:spChg>
      </pc:sldChg>
      <pc:sldChg chg="addSp delSp modSp new del mod setBg">
        <pc:chgData name="Andrew Smith" userId="b1d862f8-de16-45ba-99d3-1d1183eb0722" providerId="ADAL" clId="{846E6A21-526B-AD45-BC0D-341219A7ED7C}" dt="2021-09-27T18:39:20.363" v="12807" actId="2696"/>
        <pc:sldMkLst>
          <pc:docMk/>
          <pc:sldMk cId="1825743855" sldId="263"/>
        </pc:sldMkLst>
        <pc:spChg chg="mod">
          <ac:chgData name="Andrew Smith" userId="b1d862f8-de16-45ba-99d3-1d1183eb0722" providerId="ADAL" clId="{846E6A21-526B-AD45-BC0D-341219A7ED7C}" dt="2021-09-27T18:39:10.437" v="12790" actId="26606"/>
          <ac:spMkLst>
            <pc:docMk/>
            <pc:sldMk cId="1825743855" sldId="263"/>
            <ac:spMk id="2" creationId="{86014E99-912A-304A-B63E-8C535DBCA463}"/>
          </ac:spMkLst>
        </pc:spChg>
        <pc:spChg chg="del mod">
          <ac:chgData name="Andrew Smith" userId="b1d862f8-de16-45ba-99d3-1d1183eb0722" providerId="ADAL" clId="{846E6A21-526B-AD45-BC0D-341219A7ED7C}" dt="2021-09-27T18:38:45.031" v="12786" actId="3680"/>
          <ac:spMkLst>
            <pc:docMk/>
            <pc:sldMk cId="1825743855" sldId="263"/>
            <ac:spMk id="3" creationId="{1AFAAACF-3E88-2341-B9F4-D59B75E4A003}"/>
          </ac:spMkLst>
        </pc:spChg>
        <pc:spChg chg="add del">
          <ac:chgData name="Andrew Smith" userId="b1d862f8-de16-45ba-99d3-1d1183eb0722" providerId="ADAL" clId="{846E6A21-526B-AD45-BC0D-341219A7ED7C}" dt="2021-09-27T18:39:10.437" v="12790" actId="26606"/>
          <ac:spMkLst>
            <pc:docMk/>
            <pc:sldMk cId="1825743855" sldId="263"/>
            <ac:spMk id="8" creationId="{907EF6B7-1338-4443-8C46-6A318D952DFD}"/>
          </ac:spMkLst>
        </pc:spChg>
        <pc:spChg chg="add del">
          <ac:chgData name="Andrew Smith" userId="b1d862f8-de16-45ba-99d3-1d1183eb0722" providerId="ADAL" clId="{846E6A21-526B-AD45-BC0D-341219A7ED7C}" dt="2021-09-27T18:39:10.437" v="12790" actId="26606"/>
          <ac:spMkLst>
            <pc:docMk/>
            <pc:sldMk cId="1825743855" sldId="263"/>
            <ac:spMk id="10" creationId="{DAAE4CDD-124C-4DCF-9584-B6033B545DD5}"/>
          </ac:spMkLst>
        </pc:spChg>
        <pc:spChg chg="add del">
          <ac:chgData name="Andrew Smith" userId="b1d862f8-de16-45ba-99d3-1d1183eb0722" providerId="ADAL" clId="{846E6A21-526B-AD45-BC0D-341219A7ED7C}" dt="2021-09-27T18:39:10.437" v="12790" actId="26606"/>
          <ac:spMkLst>
            <pc:docMk/>
            <pc:sldMk cId="1825743855" sldId="263"/>
            <ac:spMk id="12" creationId="{081E4A58-353D-44AE-B2FC-2A74E2E400F7}"/>
          </ac:spMkLst>
        </pc:spChg>
        <pc:spChg chg="add del">
          <ac:chgData name="Andrew Smith" userId="b1d862f8-de16-45ba-99d3-1d1183eb0722" providerId="ADAL" clId="{846E6A21-526B-AD45-BC0D-341219A7ED7C}" dt="2021-09-27T18:39:10.423" v="12789" actId="26606"/>
          <ac:spMkLst>
            <pc:docMk/>
            <pc:sldMk cId="1825743855" sldId="263"/>
            <ac:spMk id="17" creationId="{AE2B703B-46F9-481A-A605-82E2A828C4FA}"/>
          </ac:spMkLst>
        </pc:spChg>
        <pc:spChg chg="add del">
          <ac:chgData name="Andrew Smith" userId="b1d862f8-de16-45ba-99d3-1d1183eb0722" providerId="ADAL" clId="{846E6A21-526B-AD45-BC0D-341219A7ED7C}" dt="2021-09-27T18:39:10.423" v="12789" actId="26606"/>
          <ac:spMkLst>
            <pc:docMk/>
            <pc:sldMk cId="1825743855" sldId="263"/>
            <ac:spMk id="19" creationId="{F13BE4D7-0C3D-4906-B230-A1C5B4665CCF}"/>
          </ac:spMkLst>
        </pc:spChg>
        <pc:spChg chg="add">
          <ac:chgData name="Andrew Smith" userId="b1d862f8-de16-45ba-99d3-1d1183eb0722" providerId="ADAL" clId="{846E6A21-526B-AD45-BC0D-341219A7ED7C}" dt="2021-09-27T18:39:10.437" v="12790" actId="26606"/>
          <ac:spMkLst>
            <pc:docMk/>
            <pc:sldMk cId="1825743855" sldId="263"/>
            <ac:spMk id="21" creationId="{AE2B703B-46F9-481A-A605-82E2A828C4FA}"/>
          </ac:spMkLst>
        </pc:spChg>
        <pc:spChg chg="add">
          <ac:chgData name="Andrew Smith" userId="b1d862f8-de16-45ba-99d3-1d1183eb0722" providerId="ADAL" clId="{846E6A21-526B-AD45-BC0D-341219A7ED7C}" dt="2021-09-27T18:39:10.437" v="12790" actId="26606"/>
          <ac:spMkLst>
            <pc:docMk/>
            <pc:sldMk cId="1825743855" sldId="263"/>
            <ac:spMk id="22" creationId="{F13BE4D7-0C3D-4906-B230-A1C5B4665CCF}"/>
          </ac:spMkLst>
        </pc:spChg>
        <pc:graphicFrameChg chg="add mod ord modGraphic">
          <ac:chgData name="Andrew Smith" userId="b1d862f8-de16-45ba-99d3-1d1183eb0722" providerId="ADAL" clId="{846E6A21-526B-AD45-BC0D-341219A7ED7C}" dt="2021-09-27T18:39:17.696" v="12806" actId="20577"/>
          <ac:graphicFrameMkLst>
            <pc:docMk/>
            <pc:sldMk cId="1825743855" sldId="263"/>
            <ac:graphicFrameMk id="4" creationId="{0F664FE2-A20B-304A-9D65-BEFD63EE60BC}"/>
          </ac:graphicFrameMkLst>
        </pc:graphicFrameChg>
      </pc:sldChg>
      <pc:sldChg chg="addSp delSp modSp new mod ord setBg modNotesTx">
        <pc:chgData name="Andrew Smith" userId="b1d862f8-de16-45ba-99d3-1d1183eb0722" providerId="ADAL" clId="{846E6A21-526B-AD45-BC0D-341219A7ED7C}" dt="2021-09-28T18:57:18.233" v="13637" actId="20578"/>
        <pc:sldMkLst>
          <pc:docMk/>
          <pc:sldMk cId="3288032473" sldId="263"/>
        </pc:sldMkLst>
        <pc:spChg chg="mod">
          <ac:chgData name="Andrew Smith" userId="b1d862f8-de16-45ba-99d3-1d1183eb0722" providerId="ADAL" clId="{846E6A21-526B-AD45-BC0D-341219A7ED7C}" dt="2021-09-27T18:42:32.325" v="13070" actId="20577"/>
          <ac:spMkLst>
            <pc:docMk/>
            <pc:sldMk cId="3288032473" sldId="263"/>
            <ac:spMk id="2" creationId="{7E27B2B1-1CEC-0A4A-8388-202854A6D189}"/>
          </ac:spMkLst>
        </pc:spChg>
        <pc:spChg chg="del">
          <ac:chgData name="Andrew Smith" userId="b1d862f8-de16-45ba-99d3-1d1183eb0722" providerId="ADAL" clId="{846E6A21-526B-AD45-BC0D-341219A7ED7C}" dt="2021-09-27T18:39:37.819" v="12809" actId="3680"/>
          <ac:spMkLst>
            <pc:docMk/>
            <pc:sldMk cId="3288032473" sldId="263"/>
            <ac:spMk id="3" creationId="{CCFC9B47-135C-094B-AC19-58DA25929389}"/>
          </ac:spMkLst>
        </pc:spChg>
        <pc:spChg chg="add">
          <ac:chgData name="Andrew Smith" userId="b1d862f8-de16-45ba-99d3-1d1183eb0722" providerId="ADAL" clId="{846E6A21-526B-AD45-BC0D-341219A7ED7C}" dt="2021-09-27T18:39:49.346" v="12810" actId="26606"/>
          <ac:spMkLst>
            <pc:docMk/>
            <pc:sldMk cId="3288032473" sldId="263"/>
            <ac:spMk id="9" creationId="{AE2B703B-46F9-481A-A605-82E2A828C4FA}"/>
          </ac:spMkLst>
        </pc:spChg>
        <pc:spChg chg="add">
          <ac:chgData name="Andrew Smith" userId="b1d862f8-de16-45ba-99d3-1d1183eb0722" providerId="ADAL" clId="{846E6A21-526B-AD45-BC0D-341219A7ED7C}" dt="2021-09-27T18:39:49.346" v="12810" actId="26606"/>
          <ac:spMkLst>
            <pc:docMk/>
            <pc:sldMk cId="3288032473" sldId="263"/>
            <ac:spMk id="11" creationId="{F13BE4D7-0C3D-4906-B230-A1C5B4665CCF}"/>
          </ac:spMkLst>
        </pc:spChg>
        <pc:graphicFrameChg chg="add mod ord modGraphic">
          <ac:chgData name="Andrew Smith" userId="b1d862f8-de16-45ba-99d3-1d1183eb0722" providerId="ADAL" clId="{846E6A21-526B-AD45-BC0D-341219A7ED7C}" dt="2021-09-27T18:42:40.758" v="13072" actId="14100"/>
          <ac:graphicFrameMkLst>
            <pc:docMk/>
            <pc:sldMk cId="3288032473" sldId="263"/>
            <ac:graphicFrameMk id="4" creationId="{EB3E7E72-9168-AE41-A743-D8A80AB5FE93}"/>
          </ac:graphicFrameMkLst>
        </pc:graphicFrameChg>
      </pc:sldChg>
      <pc:sldChg chg="addSp delSp modSp new del mod">
        <pc:chgData name="Andrew Smith" userId="b1d862f8-de16-45ba-99d3-1d1183eb0722" providerId="ADAL" clId="{846E6A21-526B-AD45-BC0D-341219A7ED7C}" dt="2021-09-27T18:38:28.005" v="12783" actId="2696"/>
        <pc:sldMkLst>
          <pc:docMk/>
          <pc:sldMk cId="3750250814" sldId="263"/>
        </pc:sldMkLst>
        <pc:spChg chg="del">
          <ac:chgData name="Andrew Smith" userId="b1d862f8-de16-45ba-99d3-1d1183eb0722" providerId="ADAL" clId="{846E6A21-526B-AD45-BC0D-341219A7ED7C}" dt="2021-09-27T18:38:11.028" v="12769" actId="3680"/>
          <ac:spMkLst>
            <pc:docMk/>
            <pc:sldMk cId="3750250814" sldId="263"/>
            <ac:spMk id="3" creationId="{0EF43C78-DF5F-7749-B7B3-C6B901E7B09C}"/>
          </ac:spMkLst>
        </pc:spChg>
        <pc:graphicFrameChg chg="add mod ord modGraphic">
          <ac:chgData name="Andrew Smith" userId="b1d862f8-de16-45ba-99d3-1d1183eb0722" providerId="ADAL" clId="{846E6A21-526B-AD45-BC0D-341219A7ED7C}" dt="2021-09-27T18:38:20.505" v="12782" actId="20577"/>
          <ac:graphicFrameMkLst>
            <pc:docMk/>
            <pc:sldMk cId="3750250814" sldId="263"/>
            <ac:graphicFrameMk id="4" creationId="{E147C073-441C-6146-979B-257848941584}"/>
          </ac:graphicFrameMkLst>
        </pc:graphicFrameChg>
      </pc:sldChg>
      <pc:sldChg chg="addSp delSp modSp new mod modClrScheme chgLayout modNotesTx">
        <pc:chgData name="Andrew Smith" userId="b1d862f8-de16-45ba-99d3-1d1183eb0722" providerId="ADAL" clId="{846E6A21-526B-AD45-BC0D-341219A7ED7C}" dt="2021-09-28T19:19:07.244" v="16534" actId="20577"/>
        <pc:sldMkLst>
          <pc:docMk/>
          <pc:sldMk cId="1133681447" sldId="264"/>
        </pc:sldMkLst>
        <pc:spChg chg="del mod ord">
          <ac:chgData name="Andrew Smith" userId="b1d862f8-de16-45ba-99d3-1d1183eb0722" providerId="ADAL" clId="{846E6A21-526B-AD45-BC0D-341219A7ED7C}" dt="2021-09-28T18:59:12.320" v="13651" actId="700"/>
          <ac:spMkLst>
            <pc:docMk/>
            <pc:sldMk cId="1133681447" sldId="264"/>
            <ac:spMk id="2" creationId="{A457DA94-BCEE-264F-9A4E-88D065C9AB67}"/>
          </ac:spMkLst>
        </pc:spChg>
        <pc:spChg chg="del mod ord">
          <ac:chgData name="Andrew Smith" userId="b1d862f8-de16-45ba-99d3-1d1183eb0722" providerId="ADAL" clId="{846E6A21-526B-AD45-BC0D-341219A7ED7C}" dt="2021-09-28T18:59:12.320" v="13651" actId="700"/>
          <ac:spMkLst>
            <pc:docMk/>
            <pc:sldMk cId="1133681447" sldId="264"/>
            <ac:spMk id="3" creationId="{C5901375-7941-C847-9415-C27F4B741FCB}"/>
          </ac:spMkLst>
        </pc:spChg>
        <pc:spChg chg="add mod ord">
          <ac:chgData name="Andrew Smith" userId="b1d862f8-de16-45ba-99d3-1d1183eb0722" providerId="ADAL" clId="{846E6A21-526B-AD45-BC0D-341219A7ED7C}" dt="2021-09-28T19:00:16.951" v="13755" actId="20577"/>
          <ac:spMkLst>
            <pc:docMk/>
            <pc:sldMk cId="1133681447" sldId="264"/>
            <ac:spMk id="4" creationId="{343B0A14-D038-704E-918F-F291595E02E5}"/>
          </ac:spMkLst>
        </pc:spChg>
        <pc:spChg chg="add mod ord">
          <ac:chgData name="Andrew Smith" userId="b1d862f8-de16-45ba-99d3-1d1183eb0722" providerId="ADAL" clId="{846E6A21-526B-AD45-BC0D-341219A7ED7C}" dt="2021-09-28T18:59:44.343" v="13663" actId="20577"/>
          <ac:spMkLst>
            <pc:docMk/>
            <pc:sldMk cId="1133681447" sldId="264"/>
            <ac:spMk id="5" creationId="{BA29B2CB-37BA-504B-A93E-865A274BA40F}"/>
          </ac:spMkLst>
        </pc:spChg>
        <pc:spChg chg="add del mod ord">
          <ac:chgData name="Andrew Smith" userId="b1d862f8-de16-45ba-99d3-1d1183eb0722" providerId="ADAL" clId="{846E6A21-526B-AD45-BC0D-341219A7ED7C}" dt="2021-09-28T18:59:22.459" v="13652"/>
          <ac:spMkLst>
            <pc:docMk/>
            <pc:sldMk cId="1133681447" sldId="264"/>
            <ac:spMk id="6" creationId="{5E2EE296-3120-CF46-BEF6-D7998750A710}"/>
          </ac:spMkLst>
        </pc:spChg>
        <pc:spChg chg="add mod ord">
          <ac:chgData name="Andrew Smith" userId="b1d862f8-de16-45ba-99d3-1d1183eb0722" providerId="ADAL" clId="{846E6A21-526B-AD45-BC0D-341219A7ED7C}" dt="2021-09-28T18:59:49.390" v="13675" actId="20577"/>
          <ac:spMkLst>
            <pc:docMk/>
            <pc:sldMk cId="1133681447" sldId="264"/>
            <ac:spMk id="7" creationId="{8125CFC3-A831-8F47-B441-9251BD8D8D12}"/>
          </ac:spMkLst>
        </pc:spChg>
        <pc:spChg chg="add del mod ord">
          <ac:chgData name="Andrew Smith" userId="b1d862f8-de16-45ba-99d3-1d1183eb0722" providerId="ADAL" clId="{846E6A21-526B-AD45-BC0D-341219A7ED7C}" dt="2021-09-28T18:59:34.968" v="13653"/>
          <ac:spMkLst>
            <pc:docMk/>
            <pc:sldMk cId="1133681447" sldId="264"/>
            <ac:spMk id="8" creationId="{76990713-7CCC-4E45-BF3D-F25763DC3F3C}"/>
          </ac:spMkLst>
        </pc:spChg>
        <pc:graphicFrameChg chg="add mod">
          <ac:chgData name="Andrew Smith" userId="b1d862f8-de16-45ba-99d3-1d1183eb0722" providerId="ADAL" clId="{846E6A21-526B-AD45-BC0D-341219A7ED7C}" dt="2021-09-28T18:59:22.459" v="13652"/>
          <ac:graphicFrameMkLst>
            <pc:docMk/>
            <pc:sldMk cId="1133681447" sldId="264"/>
            <ac:graphicFrameMk id="9" creationId="{72DD7F9B-46BA-F142-A896-E2B1EE8C8D34}"/>
          </ac:graphicFrameMkLst>
        </pc:graphicFrameChg>
        <pc:graphicFrameChg chg="add mod">
          <ac:chgData name="Andrew Smith" userId="b1d862f8-de16-45ba-99d3-1d1183eb0722" providerId="ADAL" clId="{846E6A21-526B-AD45-BC0D-341219A7ED7C}" dt="2021-09-28T18:59:34.968" v="13653"/>
          <ac:graphicFrameMkLst>
            <pc:docMk/>
            <pc:sldMk cId="1133681447" sldId="264"/>
            <ac:graphicFrameMk id="10" creationId="{0CEDCA40-BE5D-6D41-8AE3-213E26E95469}"/>
          </ac:graphicFrameMkLst>
        </pc:graphicFrameChg>
      </pc:sldChg>
      <pc:sldChg chg="addSp delSp modSp new del mod setBg modClrScheme delDesignElem chgLayout">
        <pc:chgData name="Andrew Smith" userId="b1d862f8-de16-45ba-99d3-1d1183eb0722" providerId="ADAL" clId="{846E6A21-526B-AD45-BC0D-341219A7ED7C}" dt="2021-09-28T18:59:02.839" v="13649" actId="2696"/>
        <pc:sldMkLst>
          <pc:docMk/>
          <pc:sldMk cId="3725630286" sldId="264"/>
        </pc:sldMkLst>
        <pc:spChg chg="add del mod ord">
          <ac:chgData name="Andrew Smith" userId="b1d862f8-de16-45ba-99d3-1d1183eb0722" providerId="ADAL" clId="{846E6A21-526B-AD45-BC0D-341219A7ED7C}" dt="2021-09-28T18:59:00.324" v="13648" actId="700"/>
          <ac:spMkLst>
            <pc:docMk/>
            <pc:sldMk cId="3725630286" sldId="264"/>
            <ac:spMk id="2" creationId="{0EBEDB11-0969-B54A-A372-8D4A41D7CF82}"/>
          </ac:spMkLst>
        </pc:spChg>
        <pc:spChg chg="del">
          <ac:chgData name="Andrew Smith" userId="b1d862f8-de16-45ba-99d3-1d1183eb0722" providerId="ADAL" clId="{846E6A21-526B-AD45-BC0D-341219A7ED7C}" dt="2021-09-28T18:57:56.291" v="13639"/>
          <ac:spMkLst>
            <pc:docMk/>
            <pc:sldMk cId="3725630286" sldId="264"/>
            <ac:spMk id="3" creationId="{B5C5725D-24E4-0249-B09A-E3063F938C44}"/>
          </ac:spMkLst>
        </pc:spChg>
        <pc:spChg chg="add del mod ord">
          <ac:chgData name="Andrew Smith" userId="b1d862f8-de16-45ba-99d3-1d1183eb0722" providerId="ADAL" clId="{846E6A21-526B-AD45-BC0D-341219A7ED7C}" dt="2021-09-28T18:58:49.293" v="13646" actId="700"/>
          <ac:spMkLst>
            <pc:docMk/>
            <pc:sldMk cId="3725630286" sldId="264"/>
            <ac:spMk id="6" creationId="{92196D1C-83D9-D44C-9796-973D7572AC8D}"/>
          </ac:spMkLst>
        </pc:spChg>
        <pc:spChg chg="add del mod ord">
          <ac:chgData name="Andrew Smith" userId="b1d862f8-de16-45ba-99d3-1d1183eb0722" providerId="ADAL" clId="{846E6A21-526B-AD45-BC0D-341219A7ED7C}" dt="2021-09-28T18:58:49.293" v="13646" actId="700"/>
          <ac:spMkLst>
            <pc:docMk/>
            <pc:sldMk cId="3725630286" sldId="264"/>
            <ac:spMk id="7" creationId="{2A222ECA-0926-514C-9229-F0CE0E6AC8D0}"/>
          </ac:spMkLst>
        </pc:spChg>
        <pc:spChg chg="add del mod ord">
          <ac:chgData name="Andrew Smith" userId="b1d862f8-de16-45ba-99d3-1d1183eb0722" providerId="ADAL" clId="{846E6A21-526B-AD45-BC0D-341219A7ED7C}" dt="2021-09-28T18:58:49.293" v="13646" actId="700"/>
          <ac:spMkLst>
            <pc:docMk/>
            <pc:sldMk cId="3725630286" sldId="264"/>
            <ac:spMk id="8" creationId="{0D470DDF-DB3F-BE42-BC14-9A5B352FFB4D}"/>
          </ac:spMkLst>
        </pc:spChg>
        <pc:spChg chg="add del mod ord">
          <ac:chgData name="Andrew Smith" userId="b1d862f8-de16-45ba-99d3-1d1183eb0722" providerId="ADAL" clId="{846E6A21-526B-AD45-BC0D-341219A7ED7C}" dt="2021-09-28T18:58:49.293" v="13646" actId="700"/>
          <ac:spMkLst>
            <pc:docMk/>
            <pc:sldMk cId="3725630286" sldId="264"/>
            <ac:spMk id="9" creationId="{3C724B9D-A3FE-1F46-8429-D1DE4358B288}"/>
          </ac:spMkLst>
        </pc:spChg>
        <pc:spChg chg="add del">
          <ac:chgData name="Andrew Smith" userId="b1d862f8-de16-45ba-99d3-1d1183eb0722" providerId="ADAL" clId="{846E6A21-526B-AD45-BC0D-341219A7ED7C}" dt="2021-09-28T18:59:00.324" v="13648" actId="700"/>
          <ac:spMkLst>
            <pc:docMk/>
            <pc:sldMk cId="3725630286" sldId="264"/>
            <ac:spMk id="10" creationId="{E8D41CF8-5232-42BC-8D05-AFEDE215398E}"/>
          </ac:spMkLst>
        </pc:spChg>
        <pc:spChg chg="add mod ord">
          <ac:chgData name="Andrew Smith" userId="b1d862f8-de16-45ba-99d3-1d1183eb0722" providerId="ADAL" clId="{846E6A21-526B-AD45-BC0D-341219A7ED7C}" dt="2021-09-28T18:59:00.324" v="13648" actId="700"/>
          <ac:spMkLst>
            <pc:docMk/>
            <pc:sldMk cId="3725630286" sldId="264"/>
            <ac:spMk id="11" creationId="{48FD2A75-5EF8-9748-B932-6FA2EE3F4BCE}"/>
          </ac:spMkLst>
        </pc:spChg>
        <pc:spChg chg="add del">
          <ac:chgData name="Andrew Smith" userId="b1d862f8-de16-45ba-99d3-1d1183eb0722" providerId="ADAL" clId="{846E6A21-526B-AD45-BC0D-341219A7ED7C}" dt="2021-09-28T18:59:00.324" v="13648" actId="700"/>
          <ac:spMkLst>
            <pc:docMk/>
            <pc:sldMk cId="3725630286" sldId="264"/>
            <ac:spMk id="12" creationId="{49237091-E62C-4878-AA4C-0B9995ADB28F}"/>
          </ac:spMkLst>
        </pc:spChg>
        <pc:spChg chg="add mod ord">
          <ac:chgData name="Andrew Smith" userId="b1d862f8-de16-45ba-99d3-1d1183eb0722" providerId="ADAL" clId="{846E6A21-526B-AD45-BC0D-341219A7ED7C}" dt="2021-09-28T18:59:00.324" v="13648" actId="700"/>
          <ac:spMkLst>
            <pc:docMk/>
            <pc:sldMk cId="3725630286" sldId="264"/>
            <ac:spMk id="13" creationId="{33A24DB3-8DF1-374B-9B40-0A84CAA2C591}"/>
          </ac:spMkLst>
        </pc:spChg>
        <pc:spChg chg="add mod ord">
          <ac:chgData name="Andrew Smith" userId="b1d862f8-de16-45ba-99d3-1d1183eb0722" providerId="ADAL" clId="{846E6A21-526B-AD45-BC0D-341219A7ED7C}" dt="2021-09-28T18:59:00.324" v="13648" actId="700"/>
          <ac:spMkLst>
            <pc:docMk/>
            <pc:sldMk cId="3725630286" sldId="264"/>
            <ac:spMk id="14" creationId="{A6C08832-D3DB-324F-994C-49E4725F17CB}"/>
          </ac:spMkLst>
        </pc:spChg>
        <pc:spChg chg="add mod ord">
          <ac:chgData name="Andrew Smith" userId="b1d862f8-de16-45ba-99d3-1d1183eb0722" providerId="ADAL" clId="{846E6A21-526B-AD45-BC0D-341219A7ED7C}" dt="2021-09-28T18:59:00.324" v="13648" actId="700"/>
          <ac:spMkLst>
            <pc:docMk/>
            <pc:sldMk cId="3725630286" sldId="264"/>
            <ac:spMk id="15" creationId="{47342558-43F3-4C4F-9074-61E769C0EE95}"/>
          </ac:spMkLst>
        </pc:spChg>
        <pc:spChg chg="add del">
          <ac:chgData name="Andrew Smith" userId="b1d862f8-de16-45ba-99d3-1d1183eb0722" providerId="ADAL" clId="{846E6A21-526B-AD45-BC0D-341219A7ED7C}" dt="2021-09-28T18:58:52.522" v="13647" actId="26606"/>
          <ac:spMkLst>
            <pc:docMk/>
            <pc:sldMk cId="3725630286" sldId="264"/>
            <ac:spMk id="17" creationId="{2D2B266D-3625-4584-A5C3-7D3F672CFF30}"/>
          </ac:spMkLst>
        </pc:spChg>
        <pc:spChg chg="add del">
          <ac:chgData name="Andrew Smith" userId="b1d862f8-de16-45ba-99d3-1d1183eb0722" providerId="ADAL" clId="{846E6A21-526B-AD45-BC0D-341219A7ED7C}" dt="2021-09-28T18:58:52.522" v="13647" actId="26606"/>
          <ac:spMkLst>
            <pc:docMk/>
            <pc:sldMk cId="3725630286" sldId="264"/>
            <ac:spMk id="19" creationId="{A5D2A5D1-BA0D-47D3-B051-DA7743C46E28}"/>
          </ac:spMkLst>
        </pc:spChg>
        <pc:graphicFrameChg chg="add mod ord modGraphic">
          <ac:chgData name="Andrew Smith" userId="b1d862f8-de16-45ba-99d3-1d1183eb0722" providerId="ADAL" clId="{846E6A21-526B-AD45-BC0D-341219A7ED7C}" dt="2021-09-28T18:59:00.324" v="13648" actId="700"/>
          <ac:graphicFrameMkLst>
            <pc:docMk/>
            <pc:sldMk cId="3725630286" sldId="264"/>
            <ac:graphicFrameMk id="4" creationId="{A991AFE0-0980-BE42-B3A8-294ECCE418C6}"/>
          </ac:graphicFrameMkLst>
        </pc:graphicFrameChg>
        <pc:graphicFrameChg chg="add mod ord modGraphic">
          <ac:chgData name="Andrew Smith" userId="b1d862f8-de16-45ba-99d3-1d1183eb0722" providerId="ADAL" clId="{846E6A21-526B-AD45-BC0D-341219A7ED7C}" dt="2021-09-28T18:58:52.522" v="13647" actId="26606"/>
          <ac:graphicFrameMkLst>
            <pc:docMk/>
            <pc:sldMk cId="3725630286" sldId="264"/>
            <ac:graphicFrameMk id="5" creationId="{0298A768-E041-2D4B-B83A-5FD34F3670C5}"/>
          </ac:graphicFrameMkLst>
        </pc:graphicFrameChg>
      </pc:sldChg>
      <pc:sldChg chg="addSp delSp modSp new mod modNotesTx">
        <pc:chgData name="Andrew Smith" userId="b1d862f8-de16-45ba-99d3-1d1183eb0722" providerId="ADAL" clId="{846E6A21-526B-AD45-BC0D-341219A7ED7C}" dt="2021-09-28T19:36:32.394" v="19521" actId="20577"/>
        <pc:sldMkLst>
          <pc:docMk/>
          <pc:sldMk cId="3581702465" sldId="265"/>
        </pc:sldMkLst>
        <pc:spChg chg="mod">
          <ac:chgData name="Andrew Smith" userId="b1d862f8-de16-45ba-99d3-1d1183eb0722" providerId="ADAL" clId="{846E6A21-526B-AD45-BC0D-341219A7ED7C}" dt="2021-09-28T19:19:42.180" v="16590" actId="20577"/>
          <ac:spMkLst>
            <pc:docMk/>
            <pc:sldMk cId="3581702465" sldId="265"/>
            <ac:spMk id="2" creationId="{3151D31C-FA11-4E4D-A502-2F0E993E15D3}"/>
          </ac:spMkLst>
        </pc:spChg>
        <pc:spChg chg="mod">
          <ac:chgData name="Andrew Smith" userId="b1d862f8-de16-45ba-99d3-1d1183eb0722" providerId="ADAL" clId="{846E6A21-526B-AD45-BC0D-341219A7ED7C}" dt="2021-09-28T19:19:49.851" v="16602" actId="20577"/>
          <ac:spMkLst>
            <pc:docMk/>
            <pc:sldMk cId="3581702465" sldId="265"/>
            <ac:spMk id="3" creationId="{306A58A0-3B37-204E-AFFD-49CD9A35DEF1}"/>
          </ac:spMkLst>
        </pc:spChg>
        <pc:spChg chg="del">
          <ac:chgData name="Andrew Smith" userId="b1d862f8-de16-45ba-99d3-1d1183eb0722" providerId="ADAL" clId="{846E6A21-526B-AD45-BC0D-341219A7ED7C}" dt="2021-09-28T19:20:00.984" v="16615"/>
          <ac:spMkLst>
            <pc:docMk/>
            <pc:sldMk cId="3581702465" sldId="265"/>
            <ac:spMk id="4" creationId="{607EEF29-260C-5840-887E-E622BDE0A24E}"/>
          </ac:spMkLst>
        </pc:spChg>
        <pc:spChg chg="mod">
          <ac:chgData name="Andrew Smith" userId="b1d862f8-de16-45ba-99d3-1d1183eb0722" providerId="ADAL" clId="{846E6A21-526B-AD45-BC0D-341219A7ED7C}" dt="2021-09-28T19:19:54.197" v="16614" actId="20577"/>
          <ac:spMkLst>
            <pc:docMk/>
            <pc:sldMk cId="3581702465" sldId="265"/>
            <ac:spMk id="5" creationId="{CF8BA8ED-3D5F-A840-A161-642EAC086A18}"/>
          </ac:spMkLst>
        </pc:spChg>
        <pc:spChg chg="del">
          <ac:chgData name="Andrew Smith" userId="b1d862f8-de16-45ba-99d3-1d1183eb0722" providerId="ADAL" clId="{846E6A21-526B-AD45-BC0D-341219A7ED7C}" dt="2021-09-28T19:20:11.039" v="16616"/>
          <ac:spMkLst>
            <pc:docMk/>
            <pc:sldMk cId="3581702465" sldId="265"/>
            <ac:spMk id="6" creationId="{9CA70CDF-80A5-334E-A9CE-38D6E1FADE34}"/>
          </ac:spMkLst>
        </pc:spChg>
        <pc:graphicFrameChg chg="add mod modGraphic">
          <ac:chgData name="Andrew Smith" userId="b1d862f8-de16-45ba-99d3-1d1183eb0722" providerId="ADAL" clId="{846E6A21-526B-AD45-BC0D-341219A7ED7C}" dt="2021-09-28T19:20:19.798" v="16618" actId="14100"/>
          <ac:graphicFrameMkLst>
            <pc:docMk/>
            <pc:sldMk cId="3581702465" sldId="265"/>
            <ac:graphicFrameMk id="7" creationId="{FF1D8294-E14E-E84B-AE71-680B12A4BA02}"/>
          </ac:graphicFrameMkLst>
        </pc:graphicFrameChg>
        <pc:graphicFrameChg chg="add mod modGraphic">
          <ac:chgData name="Andrew Smith" userId="b1d862f8-de16-45ba-99d3-1d1183eb0722" providerId="ADAL" clId="{846E6A21-526B-AD45-BC0D-341219A7ED7C}" dt="2021-09-28T19:20:28.182" v="16620" actId="14100"/>
          <ac:graphicFrameMkLst>
            <pc:docMk/>
            <pc:sldMk cId="3581702465" sldId="265"/>
            <ac:graphicFrameMk id="8" creationId="{3A2094DA-3DD9-B84D-8FB1-823E67CDE54F}"/>
          </ac:graphicFrameMkLst>
        </pc:graphicFrameChg>
      </pc:sldChg>
      <pc:sldChg chg="addSp delSp modSp new mod setBg modClrScheme chgLayout modNotesTx">
        <pc:chgData name="Andrew Smith" userId="b1d862f8-de16-45ba-99d3-1d1183eb0722" providerId="ADAL" clId="{846E6A21-526B-AD45-BC0D-341219A7ED7C}" dt="2021-09-28T19:46:58.375" v="20892" actId="20577"/>
        <pc:sldMkLst>
          <pc:docMk/>
          <pc:sldMk cId="4183878449" sldId="266"/>
        </pc:sldMkLst>
        <pc:spChg chg="del mod ord">
          <ac:chgData name="Andrew Smith" userId="b1d862f8-de16-45ba-99d3-1d1183eb0722" providerId="ADAL" clId="{846E6A21-526B-AD45-BC0D-341219A7ED7C}" dt="2021-09-28T19:26:51.974" v="17730" actId="700"/>
          <ac:spMkLst>
            <pc:docMk/>
            <pc:sldMk cId="4183878449" sldId="266"/>
            <ac:spMk id="2" creationId="{1DB5AC03-EC0C-CF4E-97BA-D426CF76F7EE}"/>
          </ac:spMkLst>
        </pc:spChg>
        <pc:spChg chg="del">
          <ac:chgData name="Andrew Smith" userId="b1d862f8-de16-45ba-99d3-1d1183eb0722" providerId="ADAL" clId="{846E6A21-526B-AD45-BC0D-341219A7ED7C}" dt="2021-09-28T19:26:51.974" v="17730" actId="700"/>
          <ac:spMkLst>
            <pc:docMk/>
            <pc:sldMk cId="4183878449" sldId="266"/>
            <ac:spMk id="3" creationId="{BF371C84-24E4-124A-8583-9CB05C07BAA8}"/>
          </ac:spMkLst>
        </pc:spChg>
        <pc:spChg chg="del mod ord">
          <ac:chgData name="Andrew Smith" userId="b1d862f8-de16-45ba-99d3-1d1183eb0722" providerId="ADAL" clId="{846E6A21-526B-AD45-BC0D-341219A7ED7C}" dt="2021-09-28T19:26:51.974" v="17730" actId="700"/>
          <ac:spMkLst>
            <pc:docMk/>
            <pc:sldMk cId="4183878449" sldId="266"/>
            <ac:spMk id="4" creationId="{815BB16C-3978-334C-AB6A-298B9000214D}"/>
          </ac:spMkLst>
        </pc:spChg>
        <pc:spChg chg="del">
          <ac:chgData name="Andrew Smith" userId="b1d862f8-de16-45ba-99d3-1d1183eb0722" providerId="ADAL" clId="{846E6A21-526B-AD45-BC0D-341219A7ED7C}" dt="2021-09-28T19:26:51.974" v="17730" actId="700"/>
          <ac:spMkLst>
            <pc:docMk/>
            <pc:sldMk cId="4183878449" sldId="266"/>
            <ac:spMk id="5" creationId="{14304D43-5F50-2449-AFDC-B069242ABEDF}"/>
          </ac:spMkLst>
        </pc:spChg>
        <pc:spChg chg="del">
          <ac:chgData name="Andrew Smith" userId="b1d862f8-de16-45ba-99d3-1d1183eb0722" providerId="ADAL" clId="{846E6A21-526B-AD45-BC0D-341219A7ED7C}" dt="2021-09-28T19:26:51.974" v="17730" actId="700"/>
          <ac:spMkLst>
            <pc:docMk/>
            <pc:sldMk cId="4183878449" sldId="266"/>
            <ac:spMk id="6" creationId="{7032CB99-5E51-B241-8F95-83D6BC34131D}"/>
          </ac:spMkLst>
        </pc:spChg>
        <pc:spChg chg="add mod ord">
          <ac:chgData name="Andrew Smith" userId="b1d862f8-de16-45ba-99d3-1d1183eb0722" providerId="ADAL" clId="{846E6A21-526B-AD45-BC0D-341219A7ED7C}" dt="2021-09-28T19:27:04.322" v="17742" actId="20577"/>
          <ac:spMkLst>
            <pc:docMk/>
            <pc:sldMk cId="4183878449" sldId="266"/>
            <ac:spMk id="7" creationId="{C676963A-F244-9046-B692-1A31CB8D939E}"/>
          </ac:spMkLst>
        </pc:spChg>
        <pc:spChg chg="add mod ord">
          <ac:chgData name="Andrew Smith" userId="b1d862f8-de16-45ba-99d3-1d1183eb0722" providerId="ADAL" clId="{846E6A21-526B-AD45-BC0D-341219A7ED7C}" dt="2021-09-28T19:27:30.188" v="17826" actId="20577"/>
          <ac:spMkLst>
            <pc:docMk/>
            <pc:sldMk cId="4183878449" sldId="266"/>
            <ac:spMk id="8" creationId="{FC8E3FE7-AB07-684F-B301-0AB927F0A611}"/>
          </ac:spMkLst>
        </pc:spChg>
        <pc:spChg chg="add">
          <ac:chgData name="Andrew Smith" userId="b1d862f8-de16-45ba-99d3-1d1183eb0722" providerId="ADAL" clId="{846E6A21-526B-AD45-BC0D-341219A7ED7C}" dt="2021-09-28T19:27:00.437" v="17731" actId="26606"/>
          <ac:spMkLst>
            <pc:docMk/>
            <pc:sldMk cId="4183878449" sldId="266"/>
            <ac:spMk id="13" creationId="{AC17DE74-01C9-4859-B65A-85CF999E8580}"/>
          </ac:spMkLst>
        </pc:spChg>
        <pc:spChg chg="add">
          <ac:chgData name="Andrew Smith" userId="b1d862f8-de16-45ba-99d3-1d1183eb0722" providerId="ADAL" clId="{846E6A21-526B-AD45-BC0D-341219A7ED7C}" dt="2021-09-28T19:27:00.437" v="17731" actId="26606"/>
          <ac:spMkLst>
            <pc:docMk/>
            <pc:sldMk cId="4183878449" sldId="266"/>
            <ac:spMk id="15" creationId="{068C0432-0E90-4CC1-8CD3-D44A90DF07E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D8D415-3AED-5E4A-8700-DD8A3119C058}" type="datetimeFigureOut">
              <a:rPr lang="en-US" smtClean="0"/>
              <a:t>9/28/21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7B3D73-0DB7-6948-B437-8F11D15E6FC1}" type="slidenum">
              <a:rPr lang="en-US" smtClean="0"/>
              <a:t>‹#›</a:t>
            </a:fld>
            <a:endParaRPr lang="en-US"/>
          </a:p>
        </p:txBody>
      </p:sp>
    </p:spTree>
    <p:extLst>
      <p:ext uri="{BB962C8B-B14F-4D97-AF65-F5344CB8AC3E}">
        <p14:creationId xmlns:p14="http://schemas.microsoft.com/office/powerpoint/2010/main" val="634433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service learning as a component of political science pedagogy was a feature of political science programs in the early 1900s, as political science shifted to a greater emphasis on positivist research during the 1920s service learning fell by the wayside, as many programs discouraged pedagogical research as (for lack of a better term) unscientific and viewed service learning in the classroom as not informing understandings of government and politics. However, beginning with the 1998 APSA Taskforce on Civic Education, political science has taken another look at service learning as a way of improving engagement between students and their communities, and between the academy as a whole and the community, as well as improving students critical thinking and civic engagement skills. Numerous scholars have published findings regarding best practices in service-learning (open- versus closed-response questions, service learning as a mandatory course component, etc.) and the benefits of service learning to students.</a:t>
            </a:r>
          </a:p>
          <a:p>
            <a:endParaRPr lang="en-US" dirty="0"/>
          </a:p>
          <a:p>
            <a:r>
              <a:rPr lang="en-US" dirty="0"/>
              <a:t>What scholars have little examined is whether the extant research is applicable outside of Predominantly-White Institutions, or PWI’s. For reasons I will discuss, this is a concerning omission, not the least of which is the unique student populations at non-PWI’s and the growth of the Hispanic/Latinx population at US universities. My research seeks to provide a preliminary answer to the questions…</a:t>
            </a:r>
          </a:p>
        </p:txBody>
      </p:sp>
      <p:sp>
        <p:nvSpPr>
          <p:cNvPr id="4" name="Slide Number Placeholder 3"/>
          <p:cNvSpPr>
            <a:spLocks noGrp="1"/>
          </p:cNvSpPr>
          <p:nvPr>
            <p:ph type="sldNum" sz="quarter" idx="5"/>
          </p:nvPr>
        </p:nvSpPr>
        <p:spPr/>
        <p:txBody>
          <a:bodyPr/>
          <a:lstStyle/>
          <a:p>
            <a:fld id="{5E7B3D73-0DB7-6948-B437-8F11D15E6FC1}" type="slidenum">
              <a:rPr lang="en-US" smtClean="0"/>
              <a:t>2</a:t>
            </a:fld>
            <a:endParaRPr lang="en-US"/>
          </a:p>
        </p:txBody>
      </p:sp>
    </p:spTree>
    <p:extLst>
      <p:ext uri="{BB962C8B-B14F-4D97-AF65-F5344CB8AC3E}">
        <p14:creationId xmlns:p14="http://schemas.microsoft.com/office/powerpoint/2010/main" val="1468812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the evidence I’ve compiled, most of the existing pedagogy (reflection structure, restrictions on volunteering, etc.) seems to work well with HSI’s. However, making hours more reflective of the work-life activities HSI students perform, increasing the geographic reach of service organizations, and allowing for students to volunteer with multiple organizations in a semester are departures from (most of) the existing literature and seem to positively impact student agency and support for service learning.</a:t>
            </a:r>
          </a:p>
          <a:p>
            <a:endParaRPr lang="en-US" dirty="0"/>
          </a:p>
          <a:p>
            <a:r>
              <a:rPr lang="en-US" dirty="0"/>
              <a:t>However, the study of service learning at HSI’s is in its infancy, as is the “best” way of assessing pedagogical practices. Improvements to the research tools for assessing service-learning practices, comparative studies of service-learning pedagogy (i.e. HSI’s on the US border versus HSI’s in other parts of the US), and measuring the long-term impact of service learning on, for instance, student “success” post-graduate are just a few of the research areas which need to be explored, in order to get a better picture of how well service-learning pedagogy meshes with the unique </a:t>
            </a:r>
            <a:r>
              <a:rPr lang="en-US"/>
              <a:t>student bodies </a:t>
            </a:r>
            <a:r>
              <a:rPr lang="en-US" dirty="0"/>
              <a:t>of HSI’s</a:t>
            </a:r>
          </a:p>
        </p:txBody>
      </p:sp>
      <p:sp>
        <p:nvSpPr>
          <p:cNvPr id="4" name="Slide Number Placeholder 3"/>
          <p:cNvSpPr>
            <a:spLocks noGrp="1"/>
          </p:cNvSpPr>
          <p:nvPr>
            <p:ph type="sldNum" sz="quarter" idx="5"/>
          </p:nvPr>
        </p:nvSpPr>
        <p:spPr/>
        <p:txBody>
          <a:bodyPr/>
          <a:lstStyle/>
          <a:p>
            <a:fld id="{5E7B3D73-0DB7-6948-B437-8F11D15E6FC1}" type="slidenum">
              <a:rPr lang="en-US" smtClean="0"/>
              <a:t>11</a:t>
            </a:fld>
            <a:endParaRPr lang="en-US"/>
          </a:p>
        </p:txBody>
      </p:sp>
    </p:spTree>
    <p:extLst>
      <p:ext uri="{BB962C8B-B14F-4D97-AF65-F5344CB8AC3E}">
        <p14:creationId xmlns:p14="http://schemas.microsoft.com/office/powerpoint/2010/main" val="3157559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reasons why service learning is important would take a separate presentation, so I’m only going to focus on a few reasons here.</a:t>
            </a:r>
          </a:p>
          <a:p>
            <a:endParaRPr lang="en-US" dirty="0"/>
          </a:p>
          <a:p>
            <a:r>
              <a:rPr lang="en-US" sz="1200" kern="1200" dirty="0">
                <a:solidFill>
                  <a:schemeClr val="tx1"/>
                </a:solidFill>
                <a:effectLst/>
                <a:latin typeface="+mn-lt"/>
                <a:ea typeface="+mn-ea"/>
                <a:cs typeface="+mn-cs"/>
              </a:rPr>
              <a:t>One benefit is the development of skills which are transferable to life after college, such as cognitive skill improvement</a:t>
            </a:r>
            <a:r>
              <a:rPr lang="en-US" dirty="0">
                <a:effectLst/>
              </a:rPr>
              <a:t> and the ability to develop the critical thinking skills necessary to apply existing knowledge to new situations. The postgraduate ”real” world – as I’m sure we know – can be difficult to navigate, as students move beyond a narrow community and into a world in which they will interact with a wider variety of people than they ever have. There is no guarantee that graduates will encounter the same experiences they had in college, and it is likely that graduates will have to navigate encounters with peers and clients whose perspectives and needs differ from what graduates encountered in their collegiate careers. What service learning can do is help students develop better communication skills, better understandings of appropriate interactions with clients, and better teamwork skills. For example, in a survey of students who served at a university-run homeless shelter, </a:t>
            </a:r>
            <a:r>
              <a:rPr lang="en-US" dirty="0" err="1">
                <a:effectLst/>
              </a:rPr>
              <a:t>Stolley</a:t>
            </a:r>
            <a:r>
              <a:rPr lang="en-US" dirty="0">
                <a:effectLst/>
              </a:rPr>
              <a:t>, et al found that the student volunteers noticed a significant difference in their interpersonal interactions with others, their ability to quickly adapt to new situations, and their ability to work in a team setting</a:t>
            </a:r>
          </a:p>
          <a:p>
            <a:endParaRPr lang="en-US" dirty="0">
              <a:effectLst/>
            </a:endParaRPr>
          </a:p>
          <a:p>
            <a:r>
              <a:rPr lang="en-US" dirty="0">
                <a:effectLst/>
              </a:rPr>
              <a:t>Another potential benefit to service learning in the classroom is the opportunity to actively combat political polarization, through forcing students to interact with less-familiar groups (particularly those susceptible to “othering”) and through concrete illustration of the interactions between power structures and social conditions. This benefit in turn can lead to students becoming more active in confronting social and racial justice issues and developing higher-order cognitive thinking of complex social problems.</a:t>
            </a:r>
          </a:p>
          <a:p>
            <a:endParaRPr lang="en-US" dirty="0">
              <a:effectLst/>
            </a:endParaRPr>
          </a:p>
          <a:p>
            <a:r>
              <a:rPr lang="en-US" dirty="0">
                <a:effectLst/>
              </a:rPr>
              <a:t>Finally, service learning can improve political efficacy – particularly among students from lower socioeconomic backgrounds and historically marginalized groups – by allowing students not only to make the connection between classroom topics and real-world application but also to view the tangible impact from their service on their community. This is particularly important for HSI’s: most Hispanic/Latinx students are 1</a:t>
            </a:r>
            <a:r>
              <a:rPr lang="en-US" baseline="30000" dirty="0">
                <a:effectLst/>
              </a:rPr>
              <a:t>st</a:t>
            </a:r>
            <a:r>
              <a:rPr lang="en-US" dirty="0">
                <a:effectLst/>
              </a:rPr>
              <a:t> generation college students and consequently are even less likely than Anglo students to have fully formed civic and political values.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However, there are a couple of caveats which exist with respect to service-learning benefits. One issue that can arise is an asymmetry-of-power relationship between student volunteers and service clients. Students – even those coming from lower socioeconomic backgrounds – are in a “privileged” position compared to the clients: even a student from a </a:t>
            </a:r>
            <a:r>
              <a:rPr lang="en-US" dirty="0" err="1">
                <a:effectLst/>
              </a:rPr>
              <a:t>colonia</a:t>
            </a:r>
            <a:r>
              <a:rPr lang="en-US" dirty="0">
                <a:effectLst/>
              </a:rPr>
              <a:t> is privileged compared to someone waiting in line at a soup kitchen or a homeless shelter. While service learning can break down power structures, it can also reinforce existing power structures (i.e. “thank God it’s them and not me,” to use a simplistic example). Even well-intentioned projects can fail to improve students’ critical understandings of social issues, such as students who work with AIDS patients viewing the patients as capable of living “normal” lives without the students making a deeper connection to how the structure of society and public policy might hinder the ability of AIDS patients to live “normal” lives.</a:t>
            </a:r>
          </a:p>
        </p:txBody>
      </p:sp>
      <p:sp>
        <p:nvSpPr>
          <p:cNvPr id="4" name="Slide Number Placeholder 3"/>
          <p:cNvSpPr>
            <a:spLocks noGrp="1"/>
          </p:cNvSpPr>
          <p:nvPr>
            <p:ph type="sldNum" sz="quarter" idx="5"/>
          </p:nvPr>
        </p:nvSpPr>
        <p:spPr/>
        <p:txBody>
          <a:bodyPr/>
          <a:lstStyle/>
          <a:p>
            <a:fld id="{5E7B3D73-0DB7-6948-B437-8F11D15E6FC1}" type="slidenum">
              <a:rPr lang="en-US" smtClean="0"/>
              <a:t>3</a:t>
            </a:fld>
            <a:endParaRPr lang="en-US"/>
          </a:p>
        </p:txBody>
      </p:sp>
    </p:spTree>
    <p:extLst>
      <p:ext uri="{BB962C8B-B14F-4D97-AF65-F5344CB8AC3E}">
        <p14:creationId xmlns:p14="http://schemas.microsoft.com/office/powerpoint/2010/main" val="1943798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reason to examine service-learning pedagogy from an HSI perspective is to view whether the current research on pedagogy and practice meshes with universities with a significant number of historically marginalized students. One of the critiques of service learning in general is that our current understanding of best practices may inadvertently reinforce existing White Anglo-centric learning and power structures, what Mitchell, et al refer to as the “pedagogy of whiteness.” By expanding our understanding of how to structure service learning, we can make service learning more adaptable to communities historically excluded from discussions of pedagogy. </a:t>
            </a:r>
          </a:p>
          <a:p>
            <a:endParaRPr lang="en-US" dirty="0"/>
          </a:p>
          <a:p>
            <a:r>
              <a:rPr lang="en-US" dirty="0"/>
              <a:t>There is also the fact that, as the number of Hispanic/Latinx enrolled in American colleges and universities has grown, so have the number of HSI’s. In 1990, there were 137 schools that could be classified as HSI’s. That number, as of 2019-20, is 569. Of the 3.3 million Hispanics enrolled in higher education, 2.2 million as of 2019-20 attend an HSI. Just as the discipline needs to take stock of whether our educational methods in general apply to Hispanic/Latinx students, so too should we examine the pedagogy of service learning and how well it reflects the experiences of Hispanic/Latinx students, particularly those at HSI’s.</a:t>
            </a:r>
          </a:p>
          <a:p>
            <a:endParaRPr lang="en-US" dirty="0"/>
          </a:p>
          <a:p>
            <a:r>
              <a:rPr lang="en-US" dirty="0"/>
              <a:t>Another reason to look specifically at HSI’s is because students at these schools statistically come from the communities immediately surrounding the university. To use my school as an example, most of the students at UTRGV come from the 4 counties surrounding the university’s 2 main campuses. There is also the Hispanic/Latinx communities’ emphases on family and community. These two factors may make students at HSI’s predisposed to a positive engagement with service learning because there may be more “familiarity” with, and “concern” for, the community. </a:t>
            </a:r>
          </a:p>
          <a:p>
            <a:endParaRPr lang="en-US" dirty="0"/>
          </a:p>
          <a:p>
            <a:r>
              <a:rPr lang="en-US" dirty="0"/>
              <a:t>Students at HSI’s on average come from lower socioeconomic backgrounds than their counterparts at PWI’s. For students from low SES backgrounds, there are fewer financial support systems available, meaning these students have to do at least work-study in order to pay their expenses, on top of their academic requirements. For such students, time is a precious commodity. Service-learning projects require a time commitment, no matter how it is structured. </a:t>
            </a:r>
            <a:r>
              <a:rPr lang="en-US" sz="1200" kern="1200" dirty="0">
                <a:solidFill>
                  <a:schemeClr val="tx1"/>
                </a:solidFill>
                <a:effectLst/>
                <a:latin typeface="+mn-lt"/>
                <a:ea typeface="+mn-ea"/>
                <a:cs typeface="+mn-cs"/>
              </a:rPr>
              <a:t>Without an understanding of best practices for those students who require full-time or multiple employment, we scholars risk prescribing a set of best practices which apply only to a narrow crop of students</a:t>
            </a:r>
            <a:r>
              <a:rPr lang="en-US" dirty="0">
                <a:effectLst/>
              </a:rPr>
              <a:t> </a:t>
            </a:r>
          </a:p>
          <a:p>
            <a:endParaRPr lang="en-US" dirty="0"/>
          </a:p>
          <a:p>
            <a:r>
              <a:rPr lang="en-US" dirty="0"/>
              <a:t>There is also the matter that students at HSI’s are more likely to be the first in their immediate families to attend college. 1</a:t>
            </a:r>
            <a:r>
              <a:rPr lang="en-US" baseline="30000" dirty="0"/>
              <a:t>st</a:t>
            </a:r>
            <a:r>
              <a:rPr lang="en-US" dirty="0"/>
              <a:t>-generation students generally have less political and social efficacy and engagement coming out of high school. Consequently, their civic and political values are less formed. If service learning provides the same improvement in efficacy for students at HSI’s as it does at PWI’s, then </a:t>
            </a:r>
            <a:r>
              <a:rPr lang="en-US" sz="1200" kern="1200" dirty="0">
                <a:solidFill>
                  <a:schemeClr val="tx1"/>
                </a:solidFill>
                <a:effectLst/>
                <a:latin typeface="+mn-lt"/>
                <a:ea typeface="+mn-ea"/>
                <a:cs typeface="+mn-cs"/>
              </a:rPr>
              <a:t>this may ensure the continuation of, or improvement upon, the political culture of America by fusing the concepts of civic and political participation. This is crucial for Texas HSI’s. Texas is arguably the most difficult state in which to vote and register to vote, and in the Lower Rio Grande Valley (where this study was conducted) there is a view that the political system is corrupt and broken. Consequently, students are even more likely to be cynical about the political process and feel powerless to effect positive change in their communities. If properly designed, the ability of service learning to improve efficacy among Hispanic/Latinx students in Texas and the LRGV particularly is critical at a time in which faith in democratic institutions is low</a:t>
            </a:r>
            <a:endParaRPr lang="en-US" dirty="0"/>
          </a:p>
        </p:txBody>
      </p:sp>
      <p:sp>
        <p:nvSpPr>
          <p:cNvPr id="4" name="Slide Number Placeholder 3"/>
          <p:cNvSpPr>
            <a:spLocks noGrp="1"/>
          </p:cNvSpPr>
          <p:nvPr>
            <p:ph type="sldNum" sz="quarter" idx="5"/>
          </p:nvPr>
        </p:nvSpPr>
        <p:spPr/>
        <p:txBody>
          <a:bodyPr/>
          <a:lstStyle/>
          <a:p>
            <a:fld id="{5E7B3D73-0DB7-6948-B437-8F11D15E6FC1}" type="slidenum">
              <a:rPr lang="en-US" smtClean="0"/>
              <a:t>4</a:t>
            </a:fld>
            <a:endParaRPr lang="en-US"/>
          </a:p>
        </p:txBody>
      </p:sp>
    </p:spTree>
    <p:extLst>
      <p:ext uri="{BB962C8B-B14F-4D97-AF65-F5344CB8AC3E}">
        <p14:creationId xmlns:p14="http://schemas.microsoft.com/office/powerpoint/2010/main" val="1065778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would be helpful to the audience to get a look at students at the University of Texas Rio Grande Valley – where the study was conducted. </a:t>
            </a:r>
          </a:p>
          <a:p>
            <a:endParaRPr lang="en-US" dirty="0"/>
          </a:p>
          <a:p>
            <a:r>
              <a:rPr lang="en-US" dirty="0"/>
              <a:t>Approximately 90% of the student body identifies as Hispanic or Latinx, as of Fall 2019. This far exceeds the federal government’s requirement that 25% of a student body must identify as Hispanic/Latinx for an institution to qualify as an HSI. 58% of the students identify as women. 92.5% of students come from the 4 counties surrounding the university’s Edinburg and Brownsville campuses</a:t>
            </a:r>
          </a:p>
          <a:p>
            <a:endParaRPr lang="en-US" dirty="0"/>
          </a:p>
          <a:p>
            <a:r>
              <a:rPr lang="en-US" dirty="0"/>
              <a:t>I was unable to get exact percentages, but UTRGV claims that over half of their students are the first in their immediate family to attend college, and most students hold at least 1 part-time job. 70% of incoming freshmen in Fall 2020 receive Pell Grants. Most students live off-campus, and anecdotally many students assume caregiving or financial provider roles in their families</a:t>
            </a:r>
          </a:p>
          <a:p>
            <a:endParaRPr lang="en-US" dirty="0"/>
          </a:p>
          <a:p>
            <a:r>
              <a:rPr lang="en-US" dirty="0"/>
              <a:t>What makes UTRGV semi-unique, in terms of the student population we can survey, is that the state of Texas requires all students to complete Introduction to American Government and Introduction to Texas Government, in order to graduate from a Texas college. This means that I have a wide variety of majors enrolled in the courses in which I implemented service learning. I also had a lot of students enrolled in the course: 57 students in Fall 2019 and 56 in Spring 2020</a:t>
            </a:r>
          </a:p>
          <a:p>
            <a:endParaRPr lang="en-US" dirty="0"/>
          </a:p>
          <a:p>
            <a:r>
              <a:rPr lang="en-US" dirty="0"/>
              <a:t>Another feature of UTRGV, and one that makes setting up service-learning projects easier, is that there is already infrastructure in place. Engagement Zone is an office of the university that serves as a partner for professors, students, and community organizations. Engagement Zone works with organizations to recruit students for volunteer opportunities, allows students to record their volunteer hours and reflection responses, and assists professors in designing and implementing service learning in their courses. EZ is also in charge of reviewing proposals to designate courses as having an official service-learning component. Engagement Zone may serve as a model for other universities who wish to integrate service learning into their curricula</a:t>
            </a:r>
          </a:p>
        </p:txBody>
      </p:sp>
      <p:sp>
        <p:nvSpPr>
          <p:cNvPr id="4" name="Slide Number Placeholder 3"/>
          <p:cNvSpPr>
            <a:spLocks noGrp="1"/>
          </p:cNvSpPr>
          <p:nvPr>
            <p:ph type="sldNum" sz="quarter" idx="5"/>
          </p:nvPr>
        </p:nvSpPr>
        <p:spPr/>
        <p:txBody>
          <a:bodyPr/>
          <a:lstStyle/>
          <a:p>
            <a:fld id="{5E7B3D73-0DB7-6948-B437-8F11D15E6FC1}" type="slidenum">
              <a:rPr lang="en-US" smtClean="0"/>
              <a:t>5</a:t>
            </a:fld>
            <a:endParaRPr lang="en-US"/>
          </a:p>
        </p:txBody>
      </p:sp>
    </p:spTree>
    <p:extLst>
      <p:ext uri="{BB962C8B-B14F-4D97-AF65-F5344CB8AC3E}">
        <p14:creationId xmlns:p14="http://schemas.microsoft.com/office/powerpoint/2010/main" val="3846698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Participation in service learning was mandatory, and the service-learning assignments counted for a total of 55% of students’ final grade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Students could volunteer with non-partisan political organizations (e.g. League of Women Voters). However, the students could not volunteer for political campaigns or explicitly partisan political organizations. Students were also not allowed to volunteer with organizations operating solely on campus, and students could not volunteer with religious organizations which operated in a purely proselytizing role. Otherwise, students could volunteer with any organization they wished. In Fall 2019, students were only allowed to volunteer with a single organization, as the final reflection paper was designed to assess an organization’s structure, how well (in the student’s view) the organization met the needs of its clients, and the role of the student in the organization. Based on the final, structured reflection papers and presentations at the end of the semester, this requirement missed the mark I was seeking for students: students seemed confused on what they were supposed to assess, and students ran into problems getting enough volunteer hours with some organizations. For Spring 2020, I allowed students to volunteer with as many organizations as they wished. This seemed to improve student agency regarding their volunteer work and – combined with a move toward structured reflections – gave the students a better grasp of the relationship between service, organizations, and politics and public policy.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My theory in determining the number of hours students had to work per month is that – given the unique needs of HSI students – the “traditional” approach of requiring a lot of hours of volunteer work was going to overly burden students in a way that would not meet the goals of service learning. Based on the survey data (discussed in a bit), students responded positively to the (relatively) low number of hours, while still indicating that they believed that their service had a positive impact on the community and that they had enough time with organizations to get an understanding of what these groups did.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addition to completing their hours in Engagement Zone, students had to complete short reflection questions, in which they described their service. In Fall 2019, the reflection question was unstructured: other than describing their service, students were free to write whatever they wanted. The theory, as illustrated by Sturgill and Motley (2014), is that the perspectives on service will be more varied and students will feel as though they have more agency in their responses. However, the unstructured surveys were disappointing: while students did describe specific projects, there was little reflection on, for example, the relationship between the student’s service and classroom concepts (e.g. relationship between criminal justice, victim advocacy, and volunteering at an abused women’s shelter). Consequently, for Spring 2020 I shifted to a structured reflection: in addition to describing the specific project(s) they completed, students were asked to describe ways in which they felt their service positively impacted their community (or at least the organization’s clients) and how their service related to a concept we discussed in class. The results were more positive, with students going into deeper reflection on the merits of their service and its impact. For example, one student noted that they “(saw) that there are people who do care about you and the community,” while another student described their work with domestic violence victims and how that work not only bettered the community but also affirmed to the student that they should major in social work, in order to advocate for more resources and laws for domestic violence victims.</a:t>
            </a:r>
          </a:p>
        </p:txBody>
      </p:sp>
      <p:sp>
        <p:nvSpPr>
          <p:cNvPr id="4" name="Slide Number Placeholder 3"/>
          <p:cNvSpPr>
            <a:spLocks noGrp="1"/>
          </p:cNvSpPr>
          <p:nvPr>
            <p:ph type="sldNum" sz="quarter" idx="5"/>
          </p:nvPr>
        </p:nvSpPr>
        <p:spPr/>
        <p:txBody>
          <a:bodyPr/>
          <a:lstStyle/>
          <a:p>
            <a:fld id="{5E7B3D73-0DB7-6948-B437-8F11D15E6FC1}" type="slidenum">
              <a:rPr lang="en-US" smtClean="0"/>
              <a:t>6</a:t>
            </a:fld>
            <a:endParaRPr lang="en-US"/>
          </a:p>
        </p:txBody>
      </p:sp>
    </p:spTree>
    <p:extLst>
      <p:ext uri="{BB962C8B-B14F-4D97-AF65-F5344CB8AC3E}">
        <p14:creationId xmlns:p14="http://schemas.microsoft.com/office/powerpoint/2010/main" val="476311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details the typology of service-learning organizations with which students volunteered in both semesters. The largest group of organizations can be classified as community services, </a:t>
            </a:r>
            <a:r>
              <a:rPr lang="en-US" sz="1200" kern="1200" dirty="0">
                <a:solidFill>
                  <a:schemeClr val="tx1"/>
                </a:solidFill>
                <a:effectLst/>
                <a:latin typeface="+mn-lt"/>
                <a:ea typeface="+mn-ea"/>
                <a:cs typeface="+mn-cs"/>
              </a:rPr>
              <a:t>organizations engaged in targeted charity services, such as pet rescues and community housing.</a:t>
            </a:r>
            <a:r>
              <a:rPr lang="en-US" dirty="0">
                <a:effectLst/>
              </a:rPr>
              <a:t> Education and Advocacy </a:t>
            </a:r>
            <a:r>
              <a:rPr lang="en-US" sz="1200" kern="1200" dirty="0">
                <a:solidFill>
                  <a:schemeClr val="tx1"/>
                </a:solidFill>
                <a:effectLst/>
                <a:latin typeface="+mn-lt"/>
                <a:ea typeface="+mn-ea"/>
                <a:cs typeface="+mn-cs"/>
              </a:rPr>
              <a:t>encompasses organizations focused on education needs, such as tutoring and school supply distribution, and organizations focused on advocacy on civic issues, such as violence against women and diabetes prevention. Environment encompasses organizations responsible for community activities to improve ecosystems, such as beach maintenance and trail maintenance. All other organizations were classified as Other, such as a nonprofit community orchestra and city government. </a:t>
            </a:r>
            <a:endParaRPr lang="en-US" dirty="0"/>
          </a:p>
        </p:txBody>
      </p:sp>
      <p:sp>
        <p:nvSpPr>
          <p:cNvPr id="4" name="Slide Number Placeholder 3"/>
          <p:cNvSpPr>
            <a:spLocks noGrp="1"/>
          </p:cNvSpPr>
          <p:nvPr>
            <p:ph type="sldNum" sz="quarter" idx="5"/>
          </p:nvPr>
        </p:nvSpPr>
        <p:spPr/>
        <p:txBody>
          <a:bodyPr/>
          <a:lstStyle/>
          <a:p>
            <a:fld id="{5E7B3D73-0DB7-6948-B437-8F11D15E6FC1}" type="slidenum">
              <a:rPr lang="en-US" smtClean="0"/>
              <a:t>7</a:t>
            </a:fld>
            <a:endParaRPr lang="en-US"/>
          </a:p>
        </p:txBody>
      </p:sp>
    </p:spTree>
    <p:extLst>
      <p:ext uri="{BB962C8B-B14F-4D97-AF65-F5344CB8AC3E}">
        <p14:creationId xmlns:p14="http://schemas.microsoft.com/office/powerpoint/2010/main" val="1700856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data come from the voluntary, anonymous responses from students on the course evaluations. </a:t>
            </a:r>
          </a:p>
          <a:p>
            <a:endParaRPr lang="en-US" dirty="0"/>
          </a:p>
          <a:p>
            <a:r>
              <a:rPr lang="en-US" dirty="0"/>
              <a:t>The quantitative data is from 2 Likert questions, scored on a 1-5 scale, with a score of 5 indicating the student strongly agreed with the statement. These questions were designed to assess how well the service-learning project matched with the stated learning objectives of improving community engagement by students (defined as the ability to communicate effectively with an organization’s clients, the ability to link issues found in service with issues in politics and public policy, etc.) and positively impacting the community through service. The qualitative question asked students in what ways could service-learning be improved. I asked this question because of my concerns about equitable participation opportunities, given the student demographics, and a desire to assess how well the service-learning component was working, in terms of student agency</a:t>
            </a:r>
          </a:p>
          <a:p>
            <a:endParaRPr lang="en-US" dirty="0"/>
          </a:p>
          <a:p>
            <a:r>
              <a:rPr lang="en-US" dirty="0"/>
              <a:t>67% of students in the Fall 2019 course, and 76% of students in the Spring 2020 course, responded to all 3 questions</a:t>
            </a:r>
          </a:p>
        </p:txBody>
      </p:sp>
      <p:sp>
        <p:nvSpPr>
          <p:cNvPr id="4" name="Slide Number Placeholder 3"/>
          <p:cNvSpPr>
            <a:spLocks noGrp="1"/>
          </p:cNvSpPr>
          <p:nvPr>
            <p:ph type="sldNum" sz="quarter" idx="5"/>
          </p:nvPr>
        </p:nvSpPr>
        <p:spPr/>
        <p:txBody>
          <a:bodyPr/>
          <a:lstStyle/>
          <a:p>
            <a:fld id="{5E7B3D73-0DB7-6948-B437-8F11D15E6FC1}" type="slidenum">
              <a:rPr lang="en-US" smtClean="0"/>
              <a:t>8</a:t>
            </a:fld>
            <a:endParaRPr lang="en-US"/>
          </a:p>
        </p:txBody>
      </p:sp>
    </p:spTree>
    <p:extLst>
      <p:ext uri="{BB962C8B-B14F-4D97-AF65-F5344CB8AC3E}">
        <p14:creationId xmlns:p14="http://schemas.microsoft.com/office/powerpoint/2010/main" val="3516041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Fall 2019 (the left table), the average student score for Statement 1 was 4.13 (standard deviation of .90), indicating that most students agreed or strongly agreed that the service component improved their community engagement skills. The average student score for Statement 2 was slightly lower – 4.08, with a standard deviation of .89 – but this score still indicates that most students believed their participation in service learning was an asset to their community.</a:t>
            </a:r>
            <a:r>
              <a:rPr lang="en-US" dirty="0">
                <a:effectLst/>
              </a:rPr>
              <a:t> The Spring 2020 scores need to come with an asterisk: all service stopped after March because of COVID-19 safety protocols. </a:t>
            </a:r>
            <a:r>
              <a:rPr lang="en-US" sz="1200" kern="1200" dirty="0">
                <a:solidFill>
                  <a:schemeClr val="tx1"/>
                </a:solidFill>
                <a:effectLst/>
                <a:latin typeface="+mn-lt"/>
                <a:ea typeface="+mn-ea"/>
                <a:cs typeface="+mn-cs"/>
              </a:rPr>
              <a:t>Because of the aforementioned changes to the service requirements, the average scores for the 2 questions improved significantly. The average score for Statement 1 was 4.38 (standard deviation of .94), indicating that most students agreed or strongly agreed that the service component improved their community engagement skills. The average student score for Statement 2 was even higher – 4.49, with a standard deviation of .79 – indicating that most students believed their participation in service learning was an asset to their community. </a:t>
            </a:r>
            <a:endParaRPr lang="en-US" dirty="0"/>
          </a:p>
        </p:txBody>
      </p:sp>
      <p:sp>
        <p:nvSpPr>
          <p:cNvPr id="4" name="Slide Number Placeholder 3"/>
          <p:cNvSpPr>
            <a:spLocks noGrp="1"/>
          </p:cNvSpPr>
          <p:nvPr>
            <p:ph type="sldNum" sz="quarter" idx="5"/>
          </p:nvPr>
        </p:nvSpPr>
        <p:spPr/>
        <p:txBody>
          <a:bodyPr/>
          <a:lstStyle/>
          <a:p>
            <a:fld id="{5E7B3D73-0DB7-6948-B437-8F11D15E6FC1}" type="slidenum">
              <a:rPr lang="en-US" smtClean="0"/>
              <a:t>9</a:t>
            </a:fld>
            <a:endParaRPr lang="en-US"/>
          </a:p>
        </p:txBody>
      </p:sp>
    </p:spTree>
    <p:extLst>
      <p:ext uri="{BB962C8B-B14F-4D97-AF65-F5344CB8AC3E}">
        <p14:creationId xmlns:p14="http://schemas.microsoft.com/office/powerpoint/2010/main" val="494080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Although the scores are good, I wanted to know about specific improvements that could be made, as well as what the effect of the service hours were on students’ work-life balances. I provided an open-ended response question on how the service-learning component could be improved. In both semesters, most students – particularly in Spring 2020 – indicated that the service requirement did not need to change from its current format. Coupled with the feedback students gave through their final reflection papers, this indicates that the service structure was appropriate, the number of organizations available for volunteering was sufficient for most students, and (most importantly) students felt that their service benefited both them and their communities. Of the suggestions for improvement, the largest category for suggesting improvements was access to more organizations. At UTRGV, for liability reasons the ability to go beyond the organizations registered with Engagement Zone is limited, but one of my goals for the future is to establish contacts with service organizations not listed in Engagement Zone, in the hopes of making service more convenient for students. This is also an area in which our understanding of service-learning pedagogy as applied to HSI’s can be improved. One way to improve the service-learning experience for HSI students would be to spread out the geographic area of available organizations. To use UTRGV as an example, most of the service opportunities were located in the McAllen-Edinburg-Mission and Brownsville metro areas. However, UTRGV students are more geographically spread out than this, and many students reported not having reliable transportation (i.e. having to ride with friends to volunteering sites), making travel to volunteer sites difficult. Expanding the number of organizations may lead to more organizations being closer to where students live, making service easier. The other strategy is to partner with service groups in Mexico. Many HSI’s are located on the US-Mexico border, and many students at HSI’s commute from Mexico (or have to visit Mexico at least once a week). Giving students the opportunity to volunteer with groups in Mexico can both make service easier for students and expand the relationship between the university and the community. Naturally, this change to service-learning practice may be more difficult, due to the political situation on the Mexico side of the border: Matamoros and Reynosa, for example, are suffering widespread problems with violence. Nonetheless, increasing service opportunities on the southern border is an avenue worth exploring.</a:t>
            </a:r>
            <a:endParaRPr lang="en-US" dirty="0"/>
          </a:p>
        </p:txBody>
      </p:sp>
      <p:sp>
        <p:nvSpPr>
          <p:cNvPr id="4" name="Slide Number Placeholder 3"/>
          <p:cNvSpPr>
            <a:spLocks noGrp="1"/>
          </p:cNvSpPr>
          <p:nvPr>
            <p:ph type="sldNum" sz="quarter" idx="5"/>
          </p:nvPr>
        </p:nvSpPr>
        <p:spPr/>
        <p:txBody>
          <a:bodyPr/>
          <a:lstStyle/>
          <a:p>
            <a:fld id="{5E7B3D73-0DB7-6948-B437-8F11D15E6FC1}" type="slidenum">
              <a:rPr lang="en-US" smtClean="0"/>
              <a:t>10</a:t>
            </a:fld>
            <a:endParaRPr lang="en-US"/>
          </a:p>
        </p:txBody>
      </p:sp>
    </p:spTree>
    <p:extLst>
      <p:ext uri="{BB962C8B-B14F-4D97-AF65-F5344CB8AC3E}">
        <p14:creationId xmlns:p14="http://schemas.microsoft.com/office/powerpoint/2010/main" val="3827700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72693-F62D-B146-84DD-8D180226FB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6055375-DFB7-3C40-B6B5-10261AB24E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5CAE6EE-F261-7747-ABA7-D4A49B64E481}"/>
              </a:ext>
            </a:extLst>
          </p:cNvPr>
          <p:cNvSpPr>
            <a:spLocks noGrp="1"/>
          </p:cNvSpPr>
          <p:nvPr>
            <p:ph type="dt" sz="half" idx="10"/>
          </p:nvPr>
        </p:nvSpPr>
        <p:spPr/>
        <p:txBody>
          <a:bodyPr/>
          <a:lstStyle/>
          <a:p>
            <a:fld id="{249EEE0F-6B87-0044-AD1B-AC70C5C77421}" type="datetimeFigureOut">
              <a:rPr lang="en-US" smtClean="0"/>
              <a:t>9/28/21</a:t>
            </a:fld>
            <a:endParaRPr lang="en-US"/>
          </a:p>
        </p:txBody>
      </p:sp>
      <p:sp>
        <p:nvSpPr>
          <p:cNvPr id="5" name="Footer Placeholder 4">
            <a:extLst>
              <a:ext uri="{FF2B5EF4-FFF2-40B4-BE49-F238E27FC236}">
                <a16:creationId xmlns:a16="http://schemas.microsoft.com/office/drawing/2014/main" id="{E4903AF7-0028-6F46-AD29-6DEFE82ED5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04AAC6-1F21-DC41-8D7C-E67824974235}"/>
              </a:ext>
            </a:extLst>
          </p:cNvPr>
          <p:cNvSpPr>
            <a:spLocks noGrp="1"/>
          </p:cNvSpPr>
          <p:nvPr>
            <p:ph type="sldNum" sz="quarter" idx="12"/>
          </p:nvPr>
        </p:nvSpPr>
        <p:spPr/>
        <p:txBody>
          <a:bodyPr/>
          <a:lstStyle/>
          <a:p>
            <a:fld id="{279E0A10-B8B0-1B43-9533-5E51C358CAD3}" type="slidenum">
              <a:rPr lang="en-US" smtClean="0"/>
              <a:t>‹#›</a:t>
            </a:fld>
            <a:endParaRPr lang="en-US"/>
          </a:p>
        </p:txBody>
      </p:sp>
    </p:spTree>
    <p:extLst>
      <p:ext uri="{BB962C8B-B14F-4D97-AF65-F5344CB8AC3E}">
        <p14:creationId xmlns:p14="http://schemas.microsoft.com/office/powerpoint/2010/main" val="420157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EACCA-44BB-F048-9941-215A508E38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F434E1-4201-C543-A20D-67F5B5A152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6B4122-5FBA-ED4C-BD01-411FD7828465}"/>
              </a:ext>
            </a:extLst>
          </p:cNvPr>
          <p:cNvSpPr>
            <a:spLocks noGrp="1"/>
          </p:cNvSpPr>
          <p:nvPr>
            <p:ph type="dt" sz="half" idx="10"/>
          </p:nvPr>
        </p:nvSpPr>
        <p:spPr/>
        <p:txBody>
          <a:bodyPr/>
          <a:lstStyle/>
          <a:p>
            <a:fld id="{249EEE0F-6B87-0044-AD1B-AC70C5C77421}" type="datetimeFigureOut">
              <a:rPr lang="en-US" smtClean="0"/>
              <a:t>9/28/21</a:t>
            </a:fld>
            <a:endParaRPr lang="en-US"/>
          </a:p>
        </p:txBody>
      </p:sp>
      <p:sp>
        <p:nvSpPr>
          <p:cNvPr id="5" name="Footer Placeholder 4">
            <a:extLst>
              <a:ext uri="{FF2B5EF4-FFF2-40B4-BE49-F238E27FC236}">
                <a16:creationId xmlns:a16="http://schemas.microsoft.com/office/drawing/2014/main" id="{8C73A16B-B965-7048-9AEA-7C4A368F7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9CC601-AF55-B24A-9F45-E0CE649FB8EC}"/>
              </a:ext>
            </a:extLst>
          </p:cNvPr>
          <p:cNvSpPr>
            <a:spLocks noGrp="1"/>
          </p:cNvSpPr>
          <p:nvPr>
            <p:ph type="sldNum" sz="quarter" idx="12"/>
          </p:nvPr>
        </p:nvSpPr>
        <p:spPr/>
        <p:txBody>
          <a:bodyPr/>
          <a:lstStyle/>
          <a:p>
            <a:fld id="{279E0A10-B8B0-1B43-9533-5E51C358CAD3}" type="slidenum">
              <a:rPr lang="en-US" smtClean="0"/>
              <a:t>‹#›</a:t>
            </a:fld>
            <a:endParaRPr lang="en-US"/>
          </a:p>
        </p:txBody>
      </p:sp>
    </p:spTree>
    <p:extLst>
      <p:ext uri="{BB962C8B-B14F-4D97-AF65-F5344CB8AC3E}">
        <p14:creationId xmlns:p14="http://schemas.microsoft.com/office/powerpoint/2010/main" val="3511288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69F0B0-2E16-0A42-8EC9-7ED08FCF0E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E6DE74-14C9-F448-AD4D-A25CFB2FAB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5F590C-C924-E94C-A1FC-9F0F92116EB7}"/>
              </a:ext>
            </a:extLst>
          </p:cNvPr>
          <p:cNvSpPr>
            <a:spLocks noGrp="1"/>
          </p:cNvSpPr>
          <p:nvPr>
            <p:ph type="dt" sz="half" idx="10"/>
          </p:nvPr>
        </p:nvSpPr>
        <p:spPr/>
        <p:txBody>
          <a:bodyPr/>
          <a:lstStyle/>
          <a:p>
            <a:fld id="{249EEE0F-6B87-0044-AD1B-AC70C5C77421}" type="datetimeFigureOut">
              <a:rPr lang="en-US" smtClean="0"/>
              <a:t>9/28/21</a:t>
            </a:fld>
            <a:endParaRPr lang="en-US"/>
          </a:p>
        </p:txBody>
      </p:sp>
      <p:sp>
        <p:nvSpPr>
          <p:cNvPr id="5" name="Footer Placeholder 4">
            <a:extLst>
              <a:ext uri="{FF2B5EF4-FFF2-40B4-BE49-F238E27FC236}">
                <a16:creationId xmlns:a16="http://schemas.microsoft.com/office/drawing/2014/main" id="{320BFBC1-1254-1B43-A15D-73438D3CB3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06F135-BE9D-5045-8E3A-1CEE66892A4B}"/>
              </a:ext>
            </a:extLst>
          </p:cNvPr>
          <p:cNvSpPr>
            <a:spLocks noGrp="1"/>
          </p:cNvSpPr>
          <p:nvPr>
            <p:ph type="sldNum" sz="quarter" idx="12"/>
          </p:nvPr>
        </p:nvSpPr>
        <p:spPr/>
        <p:txBody>
          <a:bodyPr/>
          <a:lstStyle/>
          <a:p>
            <a:fld id="{279E0A10-B8B0-1B43-9533-5E51C358CAD3}" type="slidenum">
              <a:rPr lang="en-US" smtClean="0"/>
              <a:t>‹#›</a:t>
            </a:fld>
            <a:endParaRPr lang="en-US"/>
          </a:p>
        </p:txBody>
      </p:sp>
    </p:spTree>
    <p:extLst>
      <p:ext uri="{BB962C8B-B14F-4D97-AF65-F5344CB8AC3E}">
        <p14:creationId xmlns:p14="http://schemas.microsoft.com/office/powerpoint/2010/main" val="2634274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E4100-29CE-CF47-AB01-CC76B72490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1FF878-6E69-634E-8D3C-AB0CBA489E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1B3E2-F70C-BC44-9AE9-AFC3A494A208}"/>
              </a:ext>
            </a:extLst>
          </p:cNvPr>
          <p:cNvSpPr>
            <a:spLocks noGrp="1"/>
          </p:cNvSpPr>
          <p:nvPr>
            <p:ph type="dt" sz="half" idx="10"/>
          </p:nvPr>
        </p:nvSpPr>
        <p:spPr/>
        <p:txBody>
          <a:bodyPr/>
          <a:lstStyle/>
          <a:p>
            <a:fld id="{249EEE0F-6B87-0044-AD1B-AC70C5C77421}" type="datetimeFigureOut">
              <a:rPr lang="en-US" smtClean="0"/>
              <a:t>9/28/21</a:t>
            </a:fld>
            <a:endParaRPr lang="en-US"/>
          </a:p>
        </p:txBody>
      </p:sp>
      <p:sp>
        <p:nvSpPr>
          <p:cNvPr id="5" name="Footer Placeholder 4">
            <a:extLst>
              <a:ext uri="{FF2B5EF4-FFF2-40B4-BE49-F238E27FC236}">
                <a16:creationId xmlns:a16="http://schemas.microsoft.com/office/drawing/2014/main" id="{FE7031C8-5663-BB43-8946-BC138E05F5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16A7E8-7AEC-C547-A2AE-55EC7266A069}"/>
              </a:ext>
            </a:extLst>
          </p:cNvPr>
          <p:cNvSpPr>
            <a:spLocks noGrp="1"/>
          </p:cNvSpPr>
          <p:nvPr>
            <p:ph type="sldNum" sz="quarter" idx="12"/>
          </p:nvPr>
        </p:nvSpPr>
        <p:spPr/>
        <p:txBody>
          <a:bodyPr/>
          <a:lstStyle/>
          <a:p>
            <a:fld id="{279E0A10-B8B0-1B43-9533-5E51C358CAD3}" type="slidenum">
              <a:rPr lang="en-US" smtClean="0"/>
              <a:t>‹#›</a:t>
            </a:fld>
            <a:endParaRPr lang="en-US"/>
          </a:p>
        </p:txBody>
      </p:sp>
    </p:spTree>
    <p:extLst>
      <p:ext uri="{BB962C8B-B14F-4D97-AF65-F5344CB8AC3E}">
        <p14:creationId xmlns:p14="http://schemas.microsoft.com/office/powerpoint/2010/main" val="2924545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ADAB7-F7E4-E34A-ACEA-FD2149AE24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F48E6CD-F3F7-C84D-9F7A-D8118944E2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D7C150-E164-D544-9F03-34321DD9F47C}"/>
              </a:ext>
            </a:extLst>
          </p:cNvPr>
          <p:cNvSpPr>
            <a:spLocks noGrp="1"/>
          </p:cNvSpPr>
          <p:nvPr>
            <p:ph type="dt" sz="half" idx="10"/>
          </p:nvPr>
        </p:nvSpPr>
        <p:spPr/>
        <p:txBody>
          <a:bodyPr/>
          <a:lstStyle/>
          <a:p>
            <a:fld id="{249EEE0F-6B87-0044-AD1B-AC70C5C77421}" type="datetimeFigureOut">
              <a:rPr lang="en-US" smtClean="0"/>
              <a:t>9/28/21</a:t>
            </a:fld>
            <a:endParaRPr lang="en-US"/>
          </a:p>
        </p:txBody>
      </p:sp>
      <p:sp>
        <p:nvSpPr>
          <p:cNvPr id="5" name="Footer Placeholder 4">
            <a:extLst>
              <a:ext uri="{FF2B5EF4-FFF2-40B4-BE49-F238E27FC236}">
                <a16:creationId xmlns:a16="http://schemas.microsoft.com/office/drawing/2014/main" id="{5A320DAD-C6A3-A64B-9324-AED64ECCF0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F53A8B-56E1-E549-B003-251ADE6240D0}"/>
              </a:ext>
            </a:extLst>
          </p:cNvPr>
          <p:cNvSpPr>
            <a:spLocks noGrp="1"/>
          </p:cNvSpPr>
          <p:nvPr>
            <p:ph type="sldNum" sz="quarter" idx="12"/>
          </p:nvPr>
        </p:nvSpPr>
        <p:spPr/>
        <p:txBody>
          <a:bodyPr/>
          <a:lstStyle/>
          <a:p>
            <a:fld id="{279E0A10-B8B0-1B43-9533-5E51C358CAD3}" type="slidenum">
              <a:rPr lang="en-US" smtClean="0"/>
              <a:t>‹#›</a:t>
            </a:fld>
            <a:endParaRPr lang="en-US"/>
          </a:p>
        </p:txBody>
      </p:sp>
    </p:spTree>
    <p:extLst>
      <p:ext uri="{BB962C8B-B14F-4D97-AF65-F5344CB8AC3E}">
        <p14:creationId xmlns:p14="http://schemas.microsoft.com/office/powerpoint/2010/main" val="3433438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56CDE-4287-5A41-873D-94595ABEBB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23E88A-4356-724C-A499-8DF310FA82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89784FB-7940-A349-A7F7-5C6C493684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BB0069-7E3B-E443-B774-C2F496FCE66B}"/>
              </a:ext>
            </a:extLst>
          </p:cNvPr>
          <p:cNvSpPr>
            <a:spLocks noGrp="1"/>
          </p:cNvSpPr>
          <p:nvPr>
            <p:ph type="dt" sz="half" idx="10"/>
          </p:nvPr>
        </p:nvSpPr>
        <p:spPr/>
        <p:txBody>
          <a:bodyPr/>
          <a:lstStyle/>
          <a:p>
            <a:fld id="{249EEE0F-6B87-0044-AD1B-AC70C5C77421}" type="datetimeFigureOut">
              <a:rPr lang="en-US" smtClean="0"/>
              <a:t>9/28/21</a:t>
            </a:fld>
            <a:endParaRPr lang="en-US"/>
          </a:p>
        </p:txBody>
      </p:sp>
      <p:sp>
        <p:nvSpPr>
          <p:cNvPr id="6" name="Footer Placeholder 5">
            <a:extLst>
              <a:ext uri="{FF2B5EF4-FFF2-40B4-BE49-F238E27FC236}">
                <a16:creationId xmlns:a16="http://schemas.microsoft.com/office/drawing/2014/main" id="{7A22020F-BF36-D04D-836C-CAF6C11B54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685953-E88B-B344-8E81-03B858AC95B6}"/>
              </a:ext>
            </a:extLst>
          </p:cNvPr>
          <p:cNvSpPr>
            <a:spLocks noGrp="1"/>
          </p:cNvSpPr>
          <p:nvPr>
            <p:ph type="sldNum" sz="quarter" idx="12"/>
          </p:nvPr>
        </p:nvSpPr>
        <p:spPr/>
        <p:txBody>
          <a:bodyPr/>
          <a:lstStyle/>
          <a:p>
            <a:fld id="{279E0A10-B8B0-1B43-9533-5E51C358CAD3}" type="slidenum">
              <a:rPr lang="en-US" smtClean="0"/>
              <a:t>‹#›</a:t>
            </a:fld>
            <a:endParaRPr lang="en-US"/>
          </a:p>
        </p:txBody>
      </p:sp>
    </p:spTree>
    <p:extLst>
      <p:ext uri="{BB962C8B-B14F-4D97-AF65-F5344CB8AC3E}">
        <p14:creationId xmlns:p14="http://schemas.microsoft.com/office/powerpoint/2010/main" val="2984314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348D1-57C2-C741-AFB2-6FC01A75894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811F149-4A2C-5A4D-888A-9292C14F6D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83C9C7-9FE4-A94F-B8F5-795E62B693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E86876-2A54-744E-8C31-30E6AF2FDF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243627-0D0E-2A4B-B1FB-AFD688A11F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D9BB41-98E6-8545-9B4C-CD61D716F329}"/>
              </a:ext>
            </a:extLst>
          </p:cNvPr>
          <p:cNvSpPr>
            <a:spLocks noGrp="1"/>
          </p:cNvSpPr>
          <p:nvPr>
            <p:ph type="dt" sz="half" idx="10"/>
          </p:nvPr>
        </p:nvSpPr>
        <p:spPr/>
        <p:txBody>
          <a:bodyPr/>
          <a:lstStyle/>
          <a:p>
            <a:fld id="{249EEE0F-6B87-0044-AD1B-AC70C5C77421}" type="datetimeFigureOut">
              <a:rPr lang="en-US" smtClean="0"/>
              <a:t>9/28/21</a:t>
            </a:fld>
            <a:endParaRPr lang="en-US"/>
          </a:p>
        </p:txBody>
      </p:sp>
      <p:sp>
        <p:nvSpPr>
          <p:cNvPr id="8" name="Footer Placeholder 7">
            <a:extLst>
              <a:ext uri="{FF2B5EF4-FFF2-40B4-BE49-F238E27FC236}">
                <a16:creationId xmlns:a16="http://schemas.microsoft.com/office/drawing/2014/main" id="{E91486D7-7829-CC44-B7B0-0EBF35FFBB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26A9D8B-BE64-0E49-8C68-A940C0140DE3}"/>
              </a:ext>
            </a:extLst>
          </p:cNvPr>
          <p:cNvSpPr>
            <a:spLocks noGrp="1"/>
          </p:cNvSpPr>
          <p:nvPr>
            <p:ph type="sldNum" sz="quarter" idx="12"/>
          </p:nvPr>
        </p:nvSpPr>
        <p:spPr/>
        <p:txBody>
          <a:bodyPr/>
          <a:lstStyle/>
          <a:p>
            <a:fld id="{279E0A10-B8B0-1B43-9533-5E51C358CAD3}" type="slidenum">
              <a:rPr lang="en-US" smtClean="0"/>
              <a:t>‹#›</a:t>
            </a:fld>
            <a:endParaRPr lang="en-US"/>
          </a:p>
        </p:txBody>
      </p:sp>
    </p:spTree>
    <p:extLst>
      <p:ext uri="{BB962C8B-B14F-4D97-AF65-F5344CB8AC3E}">
        <p14:creationId xmlns:p14="http://schemas.microsoft.com/office/powerpoint/2010/main" val="2369527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A9C3-6301-7143-9332-B7E73F55A8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1D9FD16-EA32-CF41-BF87-296AA0EC4A39}"/>
              </a:ext>
            </a:extLst>
          </p:cNvPr>
          <p:cNvSpPr>
            <a:spLocks noGrp="1"/>
          </p:cNvSpPr>
          <p:nvPr>
            <p:ph type="dt" sz="half" idx="10"/>
          </p:nvPr>
        </p:nvSpPr>
        <p:spPr/>
        <p:txBody>
          <a:bodyPr/>
          <a:lstStyle/>
          <a:p>
            <a:fld id="{249EEE0F-6B87-0044-AD1B-AC70C5C77421}" type="datetimeFigureOut">
              <a:rPr lang="en-US" smtClean="0"/>
              <a:t>9/28/21</a:t>
            </a:fld>
            <a:endParaRPr lang="en-US"/>
          </a:p>
        </p:txBody>
      </p:sp>
      <p:sp>
        <p:nvSpPr>
          <p:cNvPr id="4" name="Footer Placeholder 3">
            <a:extLst>
              <a:ext uri="{FF2B5EF4-FFF2-40B4-BE49-F238E27FC236}">
                <a16:creationId xmlns:a16="http://schemas.microsoft.com/office/drawing/2014/main" id="{7A157AC7-FB82-3F45-8F9F-13DD023AFC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ABA005-D701-0746-9F41-5BA550E6379D}"/>
              </a:ext>
            </a:extLst>
          </p:cNvPr>
          <p:cNvSpPr>
            <a:spLocks noGrp="1"/>
          </p:cNvSpPr>
          <p:nvPr>
            <p:ph type="sldNum" sz="quarter" idx="12"/>
          </p:nvPr>
        </p:nvSpPr>
        <p:spPr/>
        <p:txBody>
          <a:bodyPr/>
          <a:lstStyle/>
          <a:p>
            <a:fld id="{279E0A10-B8B0-1B43-9533-5E51C358CAD3}" type="slidenum">
              <a:rPr lang="en-US" smtClean="0"/>
              <a:t>‹#›</a:t>
            </a:fld>
            <a:endParaRPr lang="en-US"/>
          </a:p>
        </p:txBody>
      </p:sp>
    </p:spTree>
    <p:extLst>
      <p:ext uri="{BB962C8B-B14F-4D97-AF65-F5344CB8AC3E}">
        <p14:creationId xmlns:p14="http://schemas.microsoft.com/office/powerpoint/2010/main" val="1901982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39B7A9-DCE8-D940-BC2A-4ED163FDF2D8}"/>
              </a:ext>
            </a:extLst>
          </p:cNvPr>
          <p:cNvSpPr>
            <a:spLocks noGrp="1"/>
          </p:cNvSpPr>
          <p:nvPr>
            <p:ph type="dt" sz="half" idx="10"/>
          </p:nvPr>
        </p:nvSpPr>
        <p:spPr/>
        <p:txBody>
          <a:bodyPr/>
          <a:lstStyle/>
          <a:p>
            <a:fld id="{249EEE0F-6B87-0044-AD1B-AC70C5C77421}" type="datetimeFigureOut">
              <a:rPr lang="en-US" smtClean="0"/>
              <a:t>9/28/21</a:t>
            </a:fld>
            <a:endParaRPr lang="en-US"/>
          </a:p>
        </p:txBody>
      </p:sp>
      <p:sp>
        <p:nvSpPr>
          <p:cNvPr id="3" name="Footer Placeholder 2">
            <a:extLst>
              <a:ext uri="{FF2B5EF4-FFF2-40B4-BE49-F238E27FC236}">
                <a16:creationId xmlns:a16="http://schemas.microsoft.com/office/drawing/2014/main" id="{3160E2F1-D483-5F4C-99DC-B91AE4B755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98B641-5492-FF41-AE05-95CBEA10DAF6}"/>
              </a:ext>
            </a:extLst>
          </p:cNvPr>
          <p:cNvSpPr>
            <a:spLocks noGrp="1"/>
          </p:cNvSpPr>
          <p:nvPr>
            <p:ph type="sldNum" sz="quarter" idx="12"/>
          </p:nvPr>
        </p:nvSpPr>
        <p:spPr/>
        <p:txBody>
          <a:bodyPr/>
          <a:lstStyle/>
          <a:p>
            <a:fld id="{279E0A10-B8B0-1B43-9533-5E51C358CAD3}" type="slidenum">
              <a:rPr lang="en-US" smtClean="0"/>
              <a:t>‹#›</a:t>
            </a:fld>
            <a:endParaRPr lang="en-US"/>
          </a:p>
        </p:txBody>
      </p:sp>
    </p:spTree>
    <p:extLst>
      <p:ext uri="{BB962C8B-B14F-4D97-AF65-F5344CB8AC3E}">
        <p14:creationId xmlns:p14="http://schemas.microsoft.com/office/powerpoint/2010/main" val="68225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B111B-1328-D742-98FF-6E4A061EF7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22B0D5-6922-3548-A457-533C0A4A1C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059F96-187C-2A42-8370-A3FD965FD0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B00F46-C373-474F-AD23-DCEEE92851BB}"/>
              </a:ext>
            </a:extLst>
          </p:cNvPr>
          <p:cNvSpPr>
            <a:spLocks noGrp="1"/>
          </p:cNvSpPr>
          <p:nvPr>
            <p:ph type="dt" sz="half" idx="10"/>
          </p:nvPr>
        </p:nvSpPr>
        <p:spPr/>
        <p:txBody>
          <a:bodyPr/>
          <a:lstStyle/>
          <a:p>
            <a:fld id="{249EEE0F-6B87-0044-AD1B-AC70C5C77421}" type="datetimeFigureOut">
              <a:rPr lang="en-US" smtClean="0"/>
              <a:t>9/28/21</a:t>
            </a:fld>
            <a:endParaRPr lang="en-US"/>
          </a:p>
        </p:txBody>
      </p:sp>
      <p:sp>
        <p:nvSpPr>
          <p:cNvPr id="6" name="Footer Placeholder 5">
            <a:extLst>
              <a:ext uri="{FF2B5EF4-FFF2-40B4-BE49-F238E27FC236}">
                <a16:creationId xmlns:a16="http://schemas.microsoft.com/office/drawing/2014/main" id="{CE1CA2E2-750C-2749-BDE7-25AF4CBA21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BEBEF1-1DC4-2447-AE14-FD0DA0D2025D}"/>
              </a:ext>
            </a:extLst>
          </p:cNvPr>
          <p:cNvSpPr>
            <a:spLocks noGrp="1"/>
          </p:cNvSpPr>
          <p:nvPr>
            <p:ph type="sldNum" sz="quarter" idx="12"/>
          </p:nvPr>
        </p:nvSpPr>
        <p:spPr/>
        <p:txBody>
          <a:bodyPr/>
          <a:lstStyle/>
          <a:p>
            <a:fld id="{279E0A10-B8B0-1B43-9533-5E51C358CAD3}" type="slidenum">
              <a:rPr lang="en-US" smtClean="0"/>
              <a:t>‹#›</a:t>
            </a:fld>
            <a:endParaRPr lang="en-US"/>
          </a:p>
        </p:txBody>
      </p:sp>
    </p:spTree>
    <p:extLst>
      <p:ext uri="{BB962C8B-B14F-4D97-AF65-F5344CB8AC3E}">
        <p14:creationId xmlns:p14="http://schemas.microsoft.com/office/powerpoint/2010/main" val="2733966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66856-9966-A24E-8C51-9042DD7823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6D4BBA-5301-0545-B774-C913474341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096D2DA-5B99-8248-A3C2-E90E2D505E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4D758A-11C7-0E44-80A0-8B20CE80B55A}"/>
              </a:ext>
            </a:extLst>
          </p:cNvPr>
          <p:cNvSpPr>
            <a:spLocks noGrp="1"/>
          </p:cNvSpPr>
          <p:nvPr>
            <p:ph type="dt" sz="half" idx="10"/>
          </p:nvPr>
        </p:nvSpPr>
        <p:spPr/>
        <p:txBody>
          <a:bodyPr/>
          <a:lstStyle/>
          <a:p>
            <a:fld id="{249EEE0F-6B87-0044-AD1B-AC70C5C77421}" type="datetimeFigureOut">
              <a:rPr lang="en-US" smtClean="0"/>
              <a:t>9/28/21</a:t>
            </a:fld>
            <a:endParaRPr lang="en-US"/>
          </a:p>
        </p:txBody>
      </p:sp>
      <p:sp>
        <p:nvSpPr>
          <p:cNvPr id="6" name="Footer Placeholder 5">
            <a:extLst>
              <a:ext uri="{FF2B5EF4-FFF2-40B4-BE49-F238E27FC236}">
                <a16:creationId xmlns:a16="http://schemas.microsoft.com/office/drawing/2014/main" id="{B6078ECE-709E-6340-8838-7573EEC09A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F59E88-CA1F-EA41-9A6B-3180F71F6C65}"/>
              </a:ext>
            </a:extLst>
          </p:cNvPr>
          <p:cNvSpPr>
            <a:spLocks noGrp="1"/>
          </p:cNvSpPr>
          <p:nvPr>
            <p:ph type="sldNum" sz="quarter" idx="12"/>
          </p:nvPr>
        </p:nvSpPr>
        <p:spPr/>
        <p:txBody>
          <a:bodyPr/>
          <a:lstStyle/>
          <a:p>
            <a:fld id="{279E0A10-B8B0-1B43-9533-5E51C358CAD3}" type="slidenum">
              <a:rPr lang="en-US" smtClean="0"/>
              <a:t>‹#›</a:t>
            </a:fld>
            <a:endParaRPr lang="en-US"/>
          </a:p>
        </p:txBody>
      </p:sp>
    </p:spTree>
    <p:extLst>
      <p:ext uri="{BB962C8B-B14F-4D97-AF65-F5344CB8AC3E}">
        <p14:creationId xmlns:p14="http://schemas.microsoft.com/office/powerpoint/2010/main" val="1364494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130F30-E84C-5248-B6AB-1B82440009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2CC5208-22A8-2E47-9671-D6623C0FD6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4662F-D90F-364E-845B-0ACA15837A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9EEE0F-6B87-0044-AD1B-AC70C5C77421}" type="datetimeFigureOut">
              <a:rPr lang="en-US" smtClean="0"/>
              <a:t>9/28/21</a:t>
            </a:fld>
            <a:endParaRPr lang="en-US"/>
          </a:p>
        </p:txBody>
      </p:sp>
      <p:sp>
        <p:nvSpPr>
          <p:cNvPr id="5" name="Footer Placeholder 4">
            <a:extLst>
              <a:ext uri="{FF2B5EF4-FFF2-40B4-BE49-F238E27FC236}">
                <a16:creationId xmlns:a16="http://schemas.microsoft.com/office/drawing/2014/main" id="{2602631D-CD0C-B344-B475-1D4EFBFB6C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74B3FE-7987-8C4E-B71C-A244562ED2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9E0A10-B8B0-1B43-9533-5E51C358CAD3}" type="slidenum">
              <a:rPr lang="en-US" smtClean="0"/>
              <a:t>‹#›</a:t>
            </a:fld>
            <a:endParaRPr lang="en-US"/>
          </a:p>
        </p:txBody>
      </p:sp>
    </p:spTree>
    <p:extLst>
      <p:ext uri="{BB962C8B-B14F-4D97-AF65-F5344CB8AC3E}">
        <p14:creationId xmlns:p14="http://schemas.microsoft.com/office/powerpoint/2010/main" val="21765544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onkitenewsonline.com/2012/08/arizona-and-the-feds-clash-again-this-time-over-voter-registration/"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A person holding a guitar&#10;&#10;Description automatically generated with medium confidence">
            <a:extLst>
              <a:ext uri="{FF2B5EF4-FFF2-40B4-BE49-F238E27FC236}">
                <a16:creationId xmlns:a16="http://schemas.microsoft.com/office/drawing/2014/main" id="{60B695B3-6DB4-FD4A-A019-5EB79E067B67}"/>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b="15730"/>
          <a:stretch/>
        </p:blipFill>
        <p:spPr>
          <a:xfrm>
            <a:off x="20" y="10"/>
            <a:ext cx="12191980" cy="6857990"/>
          </a:xfrm>
          <a:prstGeom prst="rect">
            <a:avLst/>
          </a:prstGeom>
        </p:spPr>
      </p:pic>
      <p:sp>
        <p:nvSpPr>
          <p:cNvPr id="21"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5F975F9D-D935-2543-96C0-96D4486C64A6}"/>
              </a:ext>
            </a:extLst>
          </p:cNvPr>
          <p:cNvSpPr>
            <a:spLocks noGrp="1"/>
          </p:cNvSpPr>
          <p:nvPr>
            <p:ph type="ctrTitle"/>
          </p:nvPr>
        </p:nvSpPr>
        <p:spPr>
          <a:xfrm>
            <a:off x="8022021" y="3231931"/>
            <a:ext cx="3852041" cy="1834056"/>
          </a:xfrm>
        </p:spPr>
        <p:txBody>
          <a:bodyPr>
            <a:normAutofit/>
          </a:bodyPr>
          <a:lstStyle/>
          <a:p>
            <a:r>
              <a:rPr lang="en-US" sz="4000" dirty="0">
                <a:latin typeface="Times New Roman" panose="02020603050405020304" pitchFamily="18" charset="0"/>
                <a:cs typeface="Times New Roman" panose="02020603050405020304" pitchFamily="18" charset="0"/>
              </a:rPr>
              <a:t>Service Learning at an HSI</a:t>
            </a:r>
          </a:p>
        </p:txBody>
      </p:sp>
      <p:sp>
        <p:nvSpPr>
          <p:cNvPr id="3" name="Subtitle 2">
            <a:extLst>
              <a:ext uri="{FF2B5EF4-FFF2-40B4-BE49-F238E27FC236}">
                <a16:creationId xmlns:a16="http://schemas.microsoft.com/office/drawing/2014/main" id="{25530A73-5F0E-C34A-A6D1-8035AF9A8C4B}"/>
              </a:ext>
            </a:extLst>
          </p:cNvPr>
          <p:cNvSpPr>
            <a:spLocks noGrp="1"/>
          </p:cNvSpPr>
          <p:nvPr>
            <p:ph type="subTitle" idx="1"/>
          </p:nvPr>
        </p:nvSpPr>
        <p:spPr>
          <a:xfrm>
            <a:off x="7782910" y="5242675"/>
            <a:ext cx="4330262" cy="683284"/>
          </a:xfrm>
        </p:spPr>
        <p:txBody>
          <a:bodyPr>
            <a:normAutofit/>
          </a:bodyPr>
          <a:lstStyle/>
          <a:p>
            <a:r>
              <a:rPr lang="en-US" sz="2000" dirty="0">
                <a:latin typeface="Times New Roman" panose="02020603050405020304" pitchFamily="18" charset="0"/>
                <a:cs typeface="Times New Roman" panose="02020603050405020304" pitchFamily="18" charset="0"/>
              </a:rPr>
              <a:t>A Preliminary Study</a:t>
            </a:r>
          </a:p>
        </p:txBody>
      </p:sp>
      <p:cxnSp>
        <p:nvCxnSpPr>
          <p:cNvPr id="23" name="Straight Connector 22">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F1DC5B3-A99B-1A40-AE55-17728BB13C22}"/>
              </a:ext>
            </a:extLst>
          </p:cNvPr>
          <p:cNvSpPr txBox="1"/>
          <p:nvPr/>
        </p:nvSpPr>
        <p:spPr>
          <a:xfrm>
            <a:off x="9884958" y="6657945"/>
            <a:ext cx="2307042"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cronkitenewsonline.com/2012/08/arizona-and-the-feds-clash-again-this-time-over-voter-registration/">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1928971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1D31C-FA11-4E4D-A502-2F0E993E15D3}"/>
              </a:ext>
            </a:extLst>
          </p:cNvPr>
          <p:cNvSpPr>
            <a:spLocks noGrp="1"/>
          </p:cNvSpPr>
          <p:nvPr>
            <p:ph type="title"/>
          </p:nvPr>
        </p:nvSpPr>
        <p:spPr/>
        <p:txBody>
          <a:bodyPr/>
          <a:lstStyle/>
          <a:p>
            <a:pPr algn="ctr"/>
            <a:r>
              <a:rPr lang="en-US" dirty="0"/>
              <a:t>Student Feedback on Service Learning - Qualitative</a:t>
            </a:r>
          </a:p>
        </p:txBody>
      </p:sp>
      <p:sp>
        <p:nvSpPr>
          <p:cNvPr id="3" name="Text Placeholder 2">
            <a:extLst>
              <a:ext uri="{FF2B5EF4-FFF2-40B4-BE49-F238E27FC236}">
                <a16:creationId xmlns:a16="http://schemas.microsoft.com/office/drawing/2014/main" id="{306A58A0-3B37-204E-AFFD-49CD9A35DEF1}"/>
              </a:ext>
            </a:extLst>
          </p:cNvPr>
          <p:cNvSpPr>
            <a:spLocks noGrp="1"/>
          </p:cNvSpPr>
          <p:nvPr>
            <p:ph type="body" idx="1"/>
          </p:nvPr>
        </p:nvSpPr>
        <p:spPr/>
        <p:txBody>
          <a:bodyPr/>
          <a:lstStyle/>
          <a:p>
            <a:pPr algn="ctr"/>
            <a:r>
              <a:rPr lang="en-US" dirty="0"/>
              <a:t>Fall 2019</a:t>
            </a:r>
          </a:p>
        </p:txBody>
      </p:sp>
      <p:graphicFrame>
        <p:nvGraphicFramePr>
          <p:cNvPr id="7" name="Content Placeholder 6">
            <a:extLst>
              <a:ext uri="{FF2B5EF4-FFF2-40B4-BE49-F238E27FC236}">
                <a16:creationId xmlns:a16="http://schemas.microsoft.com/office/drawing/2014/main" id="{FF1D8294-E14E-E84B-AE71-680B12A4BA02}"/>
              </a:ext>
            </a:extLst>
          </p:cNvPr>
          <p:cNvGraphicFramePr>
            <a:graphicFrameLocks noGrp="1"/>
          </p:cNvGraphicFramePr>
          <p:nvPr>
            <p:ph sz="half" idx="2"/>
            <p:extLst>
              <p:ext uri="{D42A27DB-BD31-4B8C-83A1-F6EECF244321}">
                <p14:modId xmlns:p14="http://schemas.microsoft.com/office/powerpoint/2010/main" val="2809840157"/>
              </p:ext>
            </p:extLst>
          </p:nvPr>
        </p:nvGraphicFramePr>
        <p:xfrm>
          <a:off x="839788" y="2505075"/>
          <a:ext cx="5157786" cy="3987801"/>
        </p:xfrm>
        <a:graphic>
          <a:graphicData uri="http://schemas.openxmlformats.org/drawingml/2006/table">
            <a:tbl>
              <a:tblPr firstRow="1" firstCol="1" bandRow="1">
                <a:tableStyleId>{5C22544A-7EE6-4342-B048-85BDC9FD1C3A}</a:tableStyleId>
              </a:tblPr>
              <a:tblGrid>
                <a:gridCol w="2578893">
                  <a:extLst>
                    <a:ext uri="{9D8B030D-6E8A-4147-A177-3AD203B41FA5}">
                      <a16:colId xmlns:a16="http://schemas.microsoft.com/office/drawing/2014/main" val="284603012"/>
                    </a:ext>
                  </a:extLst>
                </a:gridCol>
                <a:gridCol w="2578893">
                  <a:extLst>
                    <a:ext uri="{9D8B030D-6E8A-4147-A177-3AD203B41FA5}">
                      <a16:colId xmlns:a16="http://schemas.microsoft.com/office/drawing/2014/main" val="1159425473"/>
                    </a:ext>
                  </a:extLst>
                </a:gridCol>
              </a:tblGrid>
              <a:tr h="443089">
                <a:tc>
                  <a:txBody>
                    <a:bodyPr/>
                    <a:lstStyle/>
                    <a:p>
                      <a:pPr marL="0" marR="0" algn="ctr">
                        <a:lnSpc>
                          <a:spcPct val="107000"/>
                        </a:lnSpc>
                        <a:spcBef>
                          <a:spcPts val="0"/>
                        </a:spcBef>
                        <a:spcAft>
                          <a:spcPts val="0"/>
                        </a:spcAft>
                      </a:pPr>
                      <a:r>
                        <a:rPr lang="en-US" sz="1000">
                          <a:effectLst/>
                        </a:rPr>
                        <a:t>Response Category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tc>
                  <a:txBody>
                    <a:bodyPr/>
                    <a:lstStyle/>
                    <a:p>
                      <a:pPr marL="0" marR="0" algn="ctr">
                        <a:lnSpc>
                          <a:spcPct val="107000"/>
                        </a:lnSpc>
                        <a:spcBef>
                          <a:spcPts val="0"/>
                        </a:spcBef>
                        <a:spcAft>
                          <a:spcPts val="0"/>
                        </a:spcAft>
                      </a:pPr>
                      <a:r>
                        <a:rPr lang="en-US" sz="1000">
                          <a:effectLst/>
                        </a:rPr>
                        <a:t>Number of Students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extLst>
                  <a:ext uri="{0D108BD9-81ED-4DB2-BD59-A6C34878D82A}">
                    <a16:rowId xmlns:a16="http://schemas.microsoft.com/office/drawing/2014/main" val="2580831040"/>
                  </a:ext>
                </a:extLst>
              </a:tr>
              <a:tr h="443089">
                <a:tc>
                  <a:txBody>
                    <a:bodyPr/>
                    <a:lstStyle/>
                    <a:p>
                      <a:pPr marL="0" marR="0" algn="ctr">
                        <a:lnSpc>
                          <a:spcPct val="107000"/>
                        </a:lnSpc>
                        <a:spcBef>
                          <a:spcPts val="0"/>
                        </a:spcBef>
                        <a:spcAft>
                          <a:spcPts val="0"/>
                        </a:spcAft>
                      </a:pPr>
                      <a:r>
                        <a:rPr lang="en-US" sz="1000">
                          <a:effectLst/>
                        </a:rPr>
                        <a:t>Variety of Service Organizations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tc>
                  <a:txBody>
                    <a:bodyPr/>
                    <a:lstStyle/>
                    <a:p>
                      <a:pPr marL="0" marR="0" algn="ctr">
                        <a:lnSpc>
                          <a:spcPct val="107000"/>
                        </a:lnSpc>
                        <a:spcBef>
                          <a:spcPts val="0"/>
                        </a:spcBef>
                        <a:spcAft>
                          <a:spcPts val="0"/>
                        </a:spcAft>
                      </a:pPr>
                      <a:r>
                        <a:rPr lang="en-US" sz="1000">
                          <a:effectLst/>
                        </a:rPr>
                        <a:t>6 (15.8%)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extLst>
                  <a:ext uri="{0D108BD9-81ED-4DB2-BD59-A6C34878D82A}">
                    <a16:rowId xmlns:a16="http://schemas.microsoft.com/office/drawing/2014/main" val="3673469079"/>
                  </a:ext>
                </a:extLst>
              </a:tr>
              <a:tr h="443089">
                <a:tc>
                  <a:txBody>
                    <a:bodyPr/>
                    <a:lstStyle/>
                    <a:p>
                      <a:pPr marL="0" marR="0" algn="ctr">
                        <a:lnSpc>
                          <a:spcPct val="107000"/>
                        </a:lnSpc>
                        <a:spcBef>
                          <a:spcPts val="0"/>
                        </a:spcBef>
                        <a:spcAft>
                          <a:spcPts val="0"/>
                        </a:spcAft>
                      </a:pPr>
                      <a:r>
                        <a:rPr lang="en-US" sz="1000">
                          <a:effectLst/>
                        </a:rPr>
                        <a:t>Engagement Zone Improvements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tc>
                  <a:txBody>
                    <a:bodyPr/>
                    <a:lstStyle/>
                    <a:p>
                      <a:pPr marL="0" marR="0" algn="ctr">
                        <a:lnSpc>
                          <a:spcPct val="107000"/>
                        </a:lnSpc>
                        <a:spcBef>
                          <a:spcPts val="0"/>
                        </a:spcBef>
                        <a:spcAft>
                          <a:spcPts val="0"/>
                        </a:spcAft>
                      </a:pPr>
                      <a:r>
                        <a:rPr lang="en-US" sz="1000">
                          <a:effectLst/>
                        </a:rPr>
                        <a:t>4 (10.5%)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extLst>
                  <a:ext uri="{0D108BD9-81ED-4DB2-BD59-A6C34878D82A}">
                    <a16:rowId xmlns:a16="http://schemas.microsoft.com/office/drawing/2014/main" val="3619366824"/>
                  </a:ext>
                </a:extLst>
              </a:tr>
              <a:tr h="443089">
                <a:tc>
                  <a:txBody>
                    <a:bodyPr/>
                    <a:lstStyle/>
                    <a:p>
                      <a:pPr marL="0" marR="0" algn="ctr">
                        <a:lnSpc>
                          <a:spcPct val="107000"/>
                        </a:lnSpc>
                        <a:spcBef>
                          <a:spcPts val="0"/>
                        </a:spcBef>
                        <a:spcAft>
                          <a:spcPts val="0"/>
                        </a:spcAft>
                      </a:pPr>
                      <a:r>
                        <a:rPr lang="en-US" sz="1000">
                          <a:effectLst/>
                        </a:rPr>
                        <a:t>Organization Communication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tc>
                  <a:txBody>
                    <a:bodyPr/>
                    <a:lstStyle/>
                    <a:p>
                      <a:pPr marL="0" marR="0" algn="ctr">
                        <a:lnSpc>
                          <a:spcPct val="107000"/>
                        </a:lnSpc>
                        <a:spcBef>
                          <a:spcPts val="0"/>
                        </a:spcBef>
                        <a:spcAft>
                          <a:spcPts val="0"/>
                        </a:spcAft>
                      </a:pPr>
                      <a:r>
                        <a:rPr lang="en-US" sz="1000">
                          <a:effectLst/>
                        </a:rPr>
                        <a:t>4 (10.5%)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extLst>
                  <a:ext uri="{0D108BD9-81ED-4DB2-BD59-A6C34878D82A}">
                    <a16:rowId xmlns:a16="http://schemas.microsoft.com/office/drawing/2014/main" val="1951113515"/>
                  </a:ext>
                </a:extLst>
              </a:tr>
              <a:tr h="443089">
                <a:tc>
                  <a:txBody>
                    <a:bodyPr/>
                    <a:lstStyle/>
                    <a:p>
                      <a:pPr marL="0" marR="0" algn="ctr">
                        <a:lnSpc>
                          <a:spcPct val="107000"/>
                        </a:lnSpc>
                        <a:spcBef>
                          <a:spcPts val="0"/>
                        </a:spcBef>
                        <a:spcAft>
                          <a:spcPts val="0"/>
                        </a:spcAft>
                      </a:pPr>
                      <a:r>
                        <a:rPr lang="en-US" sz="1000">
                          <a:effectLst/>
                        </a:rPr>
                        <a:t>Professor Feedback</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tc>
                  <a:txBody>
                    <a:bodyPr/>
                    <a:lstStyle/>
                    <a:p>
                      <a:pPr marL="0" marR="0" algn="ctr">
                        <a:lnSpc>
                          <a:spcPct val="107000"/>
                        </a:lnSpc>
                        <a:spcBef>
                          <a:spcPts val="0"/>
                        </a:spcBef>
                        <a:spcAft>
                          <a:spcPts val="0"/>
                        </a:spcAft>
                      </a:pPr>
                      <a:r>
                        <a:rPr lang="en-US" sz="1000">
                          <a:effectLst/>
                        </a:rPr>
                        <a:t>2 (5.3%)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extLst>
                  <a:ext uri="{0D108BD9-81ED-4DB2-BD59-A6C34878D82A}">
                    <a16:rowId xmlns:a16="http://schemas.microsoft.com/office/drawing/2014/main" val="3377625401"/>
                  </a:ext>
                </a:extLst>
              </a:tr>
              <a:tr h="443089">
                <a:tc>
                  <a:txBody>
                    <a:bodyPr/>
                    <a:lstStyle/>
                    <a:p>
                      <a:pPr marL="0" marR="0" algn="ctr">
                        <a:lnSpc>
                          <a:spcPct val="107000"/>
                        </a:lnSpc>
                        <a:spcBef>
                          <a:spcPts val="0"/>
                        </a:spcBef>
                        <a:spcAft>
                          <a:spcPts val="0"/>
                        </a:spcAft>
                      </a:pPr>
                      <a:r>
                        <a:rPr lang="en-US" sz="1000">
                          <a:effectLst/>
                        </a:rPr>
                        <a:t>Hours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tc>
                  <a:txBody>
                    <a:bodyPr/>
                    <a:lstStyle/>
                    <a:p>
                      <a:pPr marL="0" marR="0" algn="ctr">
                        <a:lnSpc>
                          <a:spcPct val="107000"/>
                        </a:lnSpc>
                        <a:spcBef>
                          <a:spcPts val="0"/>
                        </a:spcBef>
                        <a:spcAft>
                          <a:spcPts val="0"/>
                        </a:spcAft>
                      </a:pPr>
                      <a:r>
                        <a:rPr lang="en-US" sz="1000">
                          <a:effectLst/>
                        </a:rPr>
                        <a:t>4 (10.5%)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extLst>
                  <a:ext uri="{0D108BD9-81ED-4DB2-BD59-A6C34878D82A}">
                    <a16:rowId xmlns:a16="http://schemas.microsoft.com/office/drawing/2014/main" val="1710040787"/>
                  </a:ext>
                </a:extLst>
              </a:tr>
              <a:tr h="443089">
                <a:tc>
                  <a:txBody>
                    <a:bodyPr/>
                    <a:lstStyle/>
                    <a:p>
                      <a:pPr marL="0" marR="0" algn="ctr">
                        <a:lnSpc>
                          <a:spcPct val="107000"/>
                        </a:lnSpc>
                        <a:spcBef>
                          <a:spcPts val="0"/>
                        </a:spcBef>
                        <a:spcAft>
                          <a:spcPts val="0"/>
                        </a:spcAft>
                      </a:pPr>
                      <a:r>
                        <a:rPr lang="en-US" sz="1000">
                          <a:effectLst/>
                        </a:rPr>
                        <a:t>Other</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tc>
                  <a:txBody>
                    <a:bodyPr/>
                    <a:lstStyle/>
                    <a:p>
                      <a:pPr marL="0" marR="0" algn="ctr">
                        <a:lnSpc>
                          <a:spcPct val="107000"/>
                        </a:lnSpc>
                        <a:spcBef>
                          <a:spcPts val="0"/>
                        </a:spcBef>
                        <a:spcAft>
                          <a:spcPts val="0"/>
                        </a:spcAft>
                      </a:pPr>
                      <a:r>
                        <a:rPr lang="en-US" sz="1000">
                          <a:effectLst/>
                        </a:rPr>
                        <a:t>6 (15.8%)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extLst>
                  <a:ext uri="{0D108BD9-81ED-4DB2-BD59-A6C34878D82A}">
                    <a16:rowId xmlns:a16="http://schemas.microsoft.com/office/drawing/2014/main" val="2493931671"/>
                  </a:ext>
                </a:extLst>
              </a:tr>
              <a:tr h="443089">
                <a:tc>
                  <a:txBody>
                    <a:bodyPr/>
                    <a:lstStyle/>
                    <a:p>
                      <a:pPr marL="0" marR="0" algn="ctr">
                        <a:lnSpc>
                          <a:spcPct val="107000"/>
                        </a:lnSpc>
                        <a:spcBef>
                          <a:spcPts val="0"/>
                        </a:spcBef>
                        <a:spcAft>
                          <a:spcPts val="0"/>
                        </a:spcAft>
                      </a:pPr>
                      <a:r>
                        <a:rPr lang="en-US" sz="1000">
                          <a:effectLst/>
                        </a:rPr>
                        <a:t>No Improvements Needed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tc>
                  <a:txBody>
                    <a:bodyPr/>
                    <a:lstStyle/>
                    <a:p>
                      <a:pPr marL="0" marR="0" algn="ctr">
                        <a:lnSpc>
                          <a:spcPct val="107000"/>
                        </a:lnSpc>
                        <a:spcBef>
                          <a:spcPts val="0"/>
                        </a:spcBef>
                        <a:spcAft>
                          <a:spcPts val="0"/>
                        </a:spcAft>
                      </a:pPr>
                      <a:r>
                        <a:rPr lang="en-US" sz="1000">
                          <a:effectLst/>
                        </a:rPr>
                        <a:t>13 (34.2%)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extLst>
                  <a:ext uri="{0D108BD9-81ED-4DB2-BD59-A6C34878D82A}">
                    <a16:rowId xmlns:a16="http://schemas.microsoft.com/office/drawing/2014/main" val="2412992704"/>
                  </a:ext>
                </a:extLst>
              </a:tr>
              <a:tr h="443089">
                <a:tc>
                  <a:txBody>
                    <a:bodyPr/>
                    <a:lstStyle/>
                    <a:p>
                      <a:pPr marL="0" marR="0" algn="ctr">
                        <a:lnSpc>
                          <a:spcPct val="107000"/>
                        </a:lnSpc>
                        <a:spcBef>
                          <a:spcPts val="0"/>
                        </a:spcBef>
                        <a:spcAft>
                          <a:spcPts val="0"/>
                        </a:spcAft>
                      </a:pPr>
                      <a:r>
                        <a:rPr lang="en-US" sz="1000">
                          <a:effectLst/>
                        </a:rPr>
                        <a:t>Total Responses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tc>
                  <a:txBody>
                    <a:bodyPr/>
                    <a:lstStyle/>
                    <a:p>
                      <a:pPr marL="0" marR="0" algn="ctr">
                        <a:lnSpc>
                          <a:spcPct val="107000"/>
                        </a:lnSpc>
                        <a:spcBef>
                          <a:spcPts val="0"/>
                        </a:spcBef>
                        <a:spcAft>
                          <a:spcPts val="0"/>
                        </a:spcAft>
                      </a:pPr>
                      <a:r>
                        <a:rPr lang="en-US" sz="1000" dirty="0">
                          <a:effectLst/>
                        </a:rPr>
                        <a:t>38 (100%)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77" marR="59577" marT="0" marB="0"/>
                </a:tc>
                <a:extLst>
                  <a:ext uri="{0D108BD9-81ED-4DB2-BD59-A6C34878D82A}">
                    <a16:rowId xmlns:a16="http://schemas.microsoft.com/office/drawing/2014/main" val="3654897388"/>
                  </a:ext>
                </a:extLst>
              </a:tr>
            </a:tbl>
          </a:graphicData>
        </a:graphic>
      </p:graphicFrame>
      <p:sp>
        <p:nvSpPr>
          <p:cNvPr id="5" name="Text Placeholder 4">
            <a:extLst>
              <a:ext uri="{FF2B5EF4-FFF2-40B4-BE49-F238E27FC236}">
                <a16:creationId xmlns:a16="http://schemas.microsoft.com/office/drawing/2014/main" id="{CF8BA8ED-3D5F-A840-A161-642EAC086A18}"/>
              </a:ext>
            </a:extLst>
          </p:cNvPr>
          <p:cNvSpPr>
            <a:spLocks noGrp="1"/>
          </p:cNvSpPr>
          <p:nvPr>
            <p:ph type="body" sz="quarter" idx="3"/>
          </p:nvPr>
        </p:nvSpPr>
        <p:spPr/>
        <p:txBody>
          <a:bodyPr/>
          <a:lstStyle/>
          <a:p>
            <a:pPr algn="ctr"/>
            <a:r>
              <a:rPr lang="en-US" dirty="0"/>
              <a:t>Spring 2020</a:t>
            </a:r>
          </a:p>
        </p:txBody>
      </p:sp>
      <p:graphicFrame>
        <p:nvGraphicFramePr>
          <p:cNvPr id="8" name="Content Placeholder 7">
            <a:extLst>
              <a:ext uri="{FF2B5EF4-FFF2-40B4-BE49-F238E27FC236}">
                <a16:creationId xmlns:a16="http://schemas.microsoft.com/office/drawing/2014/main" id="{3A2094DA-3DD9-B84D-8FB1-823E67CDE54F}"/>
              </a:ext>
            </a:extLst>
          </p:cNvPr>
          <p:cNvGraphicFramePr>
            <a:graphicFrameLocks noGrp="1"/>
          </p:cNvGraphicFramePr>
          <p:nvPr>
            <p:ph sz="quarter" idx="4"/>
            <p:extLst>
              <p:ext uri="{D42A27DB-BD31-4B8C-83A1-F6EECF244321}">
                <p14:modId xmlns:p14="http://schemas.microsoft.com/office/powerpoint/2010/main" val="3092329715"/>
              </p:ext>
            </p:extLst>
          </p:nvPr>
        </p:nvGraphicFramePr>
        <p:xfrm>
          <a:off x="6172200" y="2505075"/>
          <a:ext cx="5183188" cy="3987801"/>
        </p:xfrm>
        <a:graphic>
          <a:graphicData uri="http://schemas.openxmlformats.org/drawingml/2006/table">
            <a:tbl>
              <a:tblPr firstRow="1" firstCol="1" bandRow="1">
                <a:tableStyleId>{5C22544A-7EE6-4342-B048-85BDC9FD1C3A}</a:tableStyleId>
              </a:tblPr>
              <a:tblGrid>
                <a:gridCol w="2591594">
                  <a:extLst>
                    <a:ext uri="{9D8B030D-6E8A-4147-A177-3AD203B41FA5}">
                      <a16:colId xmlns:a16="http://schemas.microsoft.com/office/drawing/2014/main" val="1174201"/>
                    </a:ext>
                  </a:extLst>
                </a:gridCol>
                <a:gridCol w="2591594">
                  <a:extLst>
                    <a:ext uri="{9D8B030D-6E8A-4147-A177-3AD203B41FA5}">
                      <a16:colId xmlns:a16="http://schemas.microsoft.com/office/drawing/2014/main" val="2231672333"/>
                    </a:ext>
                  </a:extLst>
                </a:gridCol>
              </a:tblGrid>
              <a:tr h="443089">
                <a:tc>
                  <a:txBody>
                    <a:bodyPr/>
                    <a:lstStyle/>
                    <a:p>
                      <a:pPr marL="0" marR="0" algn="ctr">
                        <a:lnSpc>
                          <a:spcPct val="107000"/>
                        </a:lnSpc>
                        <a:spcBef>
                          <a:spcPts val="0"/>
                        </a:spcBef>
                        <a:spcAft>
                          <a:spcPts val="0"/>
                        </a:spcAft>
                      </a:pPr>
                      <a:r>
                        <a:rPr lang="en-US" sz="1000">
                          <a:effectLst/>
                        </a:rPr>
                        <a:t>Response Category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tc>
                  <a:txBody>
                    <a:bodyPr/>
                    <a:lstStyle/>
                    <a:p>
                      <a:pPr marL="0" marR="0" algn="ctr">
                        <a:lnSpc>
                          <a:spcPct val="107000"/>
                        </a:lnSpc>
                        <a:spcBef>
                          <a:spcPts val="0"/>
                        </a:spcBef>
                        <a:spcAft>
                          <a:spcPts val="0"/>
                        </a:spcAft>
                      </a:pPr>
                      <a:r>
                        <a:rPr lang="en-US" sz="1000">
                          <a:effectLst/>
                        </a:rPr>
                        <a:t>Number of Students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extLst>
                  <a:ext uri="{0D108BD9-81ED-4DB2-BD59-A6C34878D82A}">
                    <a16:rowId xmlns:a16="http://schemas.microsoft.com/office/drawing/2014/main" val="1086058646"/>
                  </a:ext>
                </a:extLst>
              </a:tr>
              <a:tr h="443089">
                <a:tc>
                  <a:txBody>
                    <a:bodyPr/>
                    <a:lstStyle/>
                    <a:p>
                      <a:pPr marL="0" marR="0" algn="ctr">
                        <a:lnSpc>
                          <a:spcPct val="107000"/>
                        </a:lnSpc>
                        <a:spcBef>
                          <a:spcPts val="0"/>
                        </a:spcBef>
                        <a:spcAft>
                          <a:spcPts val="0"/>
                        </a:spcAft>
                      </a:pPr>
                      <a:r>
                        <a:rPr lang="en-US" sz="1000">
                          <a:effectLst/>
                        </a:rPr>
                        <a:t>Variety of Service Organizations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tc>
                  <a:txBody>
                    <a:bodyPr/>
                    <a:lstStyle/>
                    <a:p>
                      <a:pPr marL="0" marR="0" algn="ctr">
                        <a:lnSpc>
                          <a:spcPct val="107000"/>
                        </a:lnSpc>
                        <a:spcBef>
                          <a:spcPts val="0"/>
                        </a:spcBef>
                        <a:spcAft>
                          <a:spcPts val="0"/>
                        </a:spcAft>
                      </a:pPr>
                      <a:r>
                        <a:rPr lang="en-US" sz="1000">
                          <a:effectLst/>
                        </a:rPr>
                        <a:t>6 (23%)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extLst>
                  <a:ext uri="{0D108BD9-81ED-4DB2-BD59-A6C34878D82A}">
                    <a16:rowId xmlns:a16="http://schemas.microsoft.com/office/drawing/2014/main" val="1924628296"/>
                  </a:ext>
                </a:extLst>
              </a:tr>
              <a:tr h="443089">
                <a:tc>
                  <a:txBody>
                    <a:bodyPr/>
                    <a:lstStyle/>
                    <a:p>
                      <a:pPr marL="0" marR="0" algn="ctr">
                        <a:lnSpc>
                          <a:spcPct val="107000"/>
                        </a:lnSpc>
                        <a:spcBef>
                          <a:spcPts val="0"/>
                        </a:spcBef>
                        <a:spcAft>
                          <a:spcPts val="0"/>
                        </a:spcAft>
                      </a:pPr>
                      <a:r>
                        <a:rPr lang="en-US" sz="1000">
                          <a:effectLst/>
                        </a:rPr>
                        <a:t>Engagement Zone Improvements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tc>
                  <a:txBody>
                    <a:bodyPr/>
                    <a:lstStyle/>
                    <a:p>
                      <a:pPr marL="0" marR="0" algn="ctr">
                        <a:lnSpc>
                          <a:spcPct val="107000"/>
                        </a:lnSpc>
                        <a:spcBef>
                          <a:spcPts val="0"/>
                        </a:spcBef>
                        <a:spcAft>
                          <a:spcPts val="0"/>
                        </a:spcAft>
                      </a:pPr>
                      <a:r>
                        <a:rPr lang="en-US" sz="1000">
                          <a:effectLst/>
                        </a:rPr>
                        <a:t>0 (0%)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extLst>
                  <a:ext uri="{0D108BD9-81ED-4DB2-BD59-A6C34878D82A}">
                    <a16:rowId xmlns:a16="http://schemas.microsoft.com/office/drawing/2014/main" val="2090117703"/>
                  </a:ext>
                </a:extLst>
              </a:tr>
              <a:tr h="443089">
                <a:tc>
                  <a:txBody>
                    <a:bodyPr/>
                    <a:lstStyle/>
                    <a:p>
                      <a:pPr marL="0" marR="0" algn="ctr">
                        <a:lnSpc>
                          <a:spcPct val="107000"/>
                        </a:lnSpc>
                        <a:spcBef>
                          <a:spcPts val="0"/>
                        </a:spcBef>
                        <a:spcAft>
                          <a:spcPts val="0"/>
                        </a:spcAft>
                      </a:pPr>
                      <a:r>
                        <a:rPr lang="en-US" sz="1000">
                          <a:effectLst/>
                        </a:rPr>
                        <a:t>Organization Communication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tc>
                  <a:txBody>
                    <a:bodyPr/>
                    <a:lstStyle/>
                    <a:p>
                      <a:pPr marL="0" marR="0" algn="ctr">
                        <a:lnSpc>
                          <a:spcPct val="107000"/>
                        </a:lnSpc>
                        <a:spcBef>
                          <a:spcPts val="0"/>
                        </a:spcBef>
                        <a:spcAft>
                          <a:spcPts val="0"/>
                        </a:spcAft>
                      </a:pPr>
                      <a:r>
                        <a:rPr lang="en-US" sz="1000">
                          <a:effectLst/>
                        </a:rPr>
                        <a:t>0 (0%)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extLst>
                  <a:ext uri="{0D108BD9-81ED-4DB2-BD59-A6C34878D82A}">
                    <a16:rowId xmlns:a16="http://schemas.microsoft.com/office/drawing/2014/main" val="1594813591"/>
                  </a:ext>
                </a:extLst>
              </a:tr>
              <a:tr h="443089">
                <a:tc>
                  <a:txBody>
                    <a:bodyPr/>
                    <a:lstStyle/>
                    <a:p>
                      <a:pPr marL="0" marR="0" algn="ctr">
                        <a:lnSpc>
                          <a:spcPct val="107000"/>
                        </a:lnSpc>
                        <a:spcBef>
                          <a:spcPts val="0"/>
                        </a:spcBef>
                        <a:spcAft>
                          <a:spcPts val="0"/>
                        </a:spcAft>
                      </a:pPr>
                      <a:r>
                        <a:rPr lang="en-US" sz="1000">
                          <a:effectLst/>
                        </a:rPr>
                        <a:t>Professor Feedback</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tc>
                  <a:txBody>
                    <a:bodyPr/>
                    <a:lstStyle/>
                    <a:p>
                      <a:pPr marL="0" marR="0" algn="ctr">
                        <a:lnSpc>
                          <a:spcPct val="107000"/>
                        </a:lnSpc>
                        <a:spcBef>
                          <a:spcPts val="0"/>
                        </a:spcBef>
                        <a:spcAft>
                          <a:spcPts val="0"/>
                        </a:spcAft>
                      </a:pPr>
                      <a:r>
                        <a:rPr lang="en-US" sz="1000">
                          <a:effectLst/>
                        </a:rPr>
                        <a:t>0 (0%)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extLst>
                  <a:ext uri="{0D108BD9-81ED-4DB2-BD59-A6C34878D82A}">
                    <a16:rowId xmlns:a16="http://schemas.microsoft.com/office/drawing/2014/main" val="1599111953"/>
                  </a:ext>
                </a:extLst>
              </a:tr>
              <a:tr h="443089">
                <a:tc>
                  <a:txBody>
                    <a:bodyPr/>
                    <a:lstStyle/>
                    <a:p>
                      <a:pPr marL="0" marR="0" algn="ctr">
                        <a:lnSpc>
                          <a:spcPct val="107000"/>
                        </a:lnSpc>
                        <a:spcBef>
                          <a:spcPts val="0"/>
                        </a:spcBef>
                        <a:spcAft>
                          <a:spcPts val="0"/>
                        </a:spcAft>
                      </a:pPr>
                      <a:r>
                        <a:rPr lang="en-US" sz="1000">
                          <a:effectLst/>
                        </a:rPr>
                        <a:t>Hours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tc>
                  <a:txBody>
                    <a:bodyPr/>
                    <a:lstStyle/>
                    <a:p>
                      <a:pPr marL="0" marR="0" algn="ctr">
                        <a:lnSpc>
                          <a:spcPct val="107000"/>
                        </a:lnSpc>
                        <a:spcBef>
                          <a:spcPts val="0"/>
                        </a:spcBef>
                        <a:spcAft>
                          <a:spcPts val="0"/>
                        </a:spcAft>
                      </a:pPr>
                      <a:r>
                        <a:rPr lang="en-US" sz="1000">
                          <a:effectLst/>
                        </a:rPr>
                        <a:t>2 (8.7%)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extLst>
                  <a:ext uri="{0D108BD9-81ED-4DB2-BD59-A6C34878D82A}">
                    <a16:rowId xmlns:a16="http://schemas.microsoft.com/office/drawing/2014/main" val="3201295264"/>
                  </a:ext>
                </a:extLst>
              </a:tr>
              <a:tr h="443089">
                <a:tc>
                  <a:txBody>
                    <a:bodyPr/>
                    <a:lstStyle/>
                    <a:p>
                      <a:pPr marL="0" marR="0" algn="ctr">
                        <a:lnSpc>
                          <a:spcPct val="107000"/>
                        </a:lnSpc>
                        <a:spcBef>
                          <a:spcPts val="0"/>
                        </a:spcBef>
                        <a:spcAft>
                          <a:spcPts val="0"/>
                        </a:spcAft>
                      </a:pPr>
                      <a:r>
                        <a:rPr lang="en-US" sz="1000">
                          <a:effectLst/>
                        </a:rPr>
                        <a:t>Other</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tc>
                  <a:txBody>
                    <a:bodyPr/>
                    <a:lstStyle/>
                    <a:p>
                      <a:pPr marL="0" marR="0" algn="ctr">
                        <a:lnSpc>
                          <a:spcPct val="107000"/>
                        </a:lnSpc>
                        <a:spcBef>
                          <a:spcPts val="0"/>
                        </a:spcBef>
                        <a:spcAft>
                          <a:spcPts val="0"/>
                        </a:spcAft>
                      </a:pPr>
                      <a:r>
                        <a:rPr lang="en-US" sz="1000">
                          <a:effectLst/>
                        </a:rPr>
                        <a:t>2 (8.7%)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extLst>
                  <a:ext uri="{0D108BD9-81ED-4DB2-BD59-A6C34878D82A}">
                    <a16:rowId xmlns:a16="http://schemas.microsoft.com/office/drawing/2014/main" val="2047757839"/>
                  </a:ext>
                </a:extLst>
              </a:tr>
              <a:tr h="443089">
                <a:tc>
                  <a:txBody>
                    <a:bodyPr/>
                    <a:lstStyle/>
                    <a:p>
                      <a:pPr marL="0" marR="0" algn="ctr">
                        <a:lnSpc>
                          <a:spcPct val="107000"/>
                        </a:lnSpc>
                        <a:spcBef>
                          <a:spcPts val="0"/>
                        </a:spcBef>
                        <a:spcAft>
                          <a:spcPts val="0"/>
                        </a:spcAft>
                      </a:pPr>
                      <a:r>
                        <a:rPr lang="en-US" sz="1000">
                          <a:effectLst/>
                        </a:rPr>
                        <a:t>No Improvements Needed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tc>
                  <a:txBody>
                    <a:bodyPr/>
                    <a:lstStyle/>
                    <a:p>
                      <a:pPr marL="0" marR="0" algn="ctr">
                        <a:lnSpc>
                          <a:spcPct val="107000"/>
                        </a:lnSpc>
                        <a:spcBef>
                          <a:spcPts val="0"/>
                        </a:spcBef>
                        <a:spcAft>
                          <a:spcPts val="0"/>
                        </a:spcAft>
                      </a:pPr>
                      <a:r>
                        <a:rPr lang="en-US" sz="1000">
                          <a:effectLst/>
                        </a:rPr>
                        <a:t>13 (56.8%)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extLst>
                  <a:ext uri="{0D108BD9-81ED-4DB2-BD59-A6C34878D82A}">
                    <a16:rowId xmlns:a16="http://schemas.microsoft.com/office/drawing/2014/main" val="2885668926"/>
                  </a:ext>
                </a:extLst>
              </a:tr>
              <a:tr h="443089">
                <a:tc>
                  <a:txBody>
                    <a:bodyPr/>
                    <a:lstStyle/>
                    <a:p>
                      <a:pPr marL="0" marR="0" algn="ctr">
                        <a:lnSpc>
                          <a:spcPct val="107000"/>
                        </a:lnSpc>
                        <a:spcBef>
                          <a:spcPts val="0"/>
                        </a:spcBef>
                        <a:spcAft>
                          <a:spcPts val="0"/>
                        </a:spcAft>
                      </a:pPr>
                      <a:r>
                        <a:rPr lang="en-US" sz="1000">
                          <a:effectLst/>
                        </a:rPr>
                        <a:t>Total Responses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tc>
                  <a:txBody>
                    <a:bodyPr/>
                    <a:lstStyle/>
                    <a:p>
                      <a:pPr marL="0" marR="0" algn="ctr">
                        <a:lnSpc>
                          <a:spcPct val="107000"/>
                        </a:lnSpc>
                        <a:spcBef>
                          <a:spcPts val="0"/>
                        </a:spcBef>
                        <a:spcAft>
                          <a:spcPts val="0"/>
                        </a:spcAft>
                      </a:pPr>
                      <a:r>
                        <a:rPr lang="en-US" sz="1000" dirty="0">
                          <a:effectLst/>
                        </a:rPr>
                        <a:t>23 (100%)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870" marR="59870" marT="0" marB="0"/>
                </a:tc>
                <a:extLst>
                  <a:ext uri="{0D108BD9-81ED-4DB2-BD59-A6C34878D82A}">
                    <a16:rowId xmlns:a16="http://schemas.microsoft.com/office/drawing/2014/main" val="1172211651"/>
                  </a:ext>
                </a:extLst>
              </a:tr>
            </a:tbl>
          </a:graphicData>
        </a:graphic>
      </p:graphicFrame>
    </p:spTree>
    <p:extLst>
      <p:ext uri="{BB962C8B-B14F-4D97-AF65-F5344CB8AC3E}">
        <p14:creationId xmlns:p14="http://schemas.microsoft.com/office/powerpoint/2010/main" val="3581702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7" name="Title 6">
            <a:extLst>
              <a:ext uri="{FF2B5EF4-FFF2-40B4-BE49-F238E27FC236}">
                <a16:creationId xmlns:a16="http://schemas.microsoft.com/office/drawing/2014/main" id="{C676963A-F244-9046-B692-1A31CB8D939E}"/>
              </a:ext>
            </a:extLst>
          </p:cNvPr>
          <p:cNvSpPr>
            <a:spLocks noGrp="1"/>
          </p:cNvSpPr>
          <p:nvPr>
            <p:ph type="title"/>
          </p:nvPr>
        </p:nvSpPr>
        <p:spPr>
          <a:xfrm>
            <a:off x="838200" y="401221"/>
            <a:ext cx="10515600" cy="1348065"/>
          </a:xfrm>
        </p:spPr>
        <p:txBody>
          <a:bodyPr>
            <a:normAutofit/>
          </a:bodyPr>
          <a:lstStyle/>
          <a:p>
            <a:pPr algn="ctr"/>
            <a:r>
              <a:rPr lang="en-US" sz="5400" dirty="0">
                <a:solidFill>
                  <a:srgbClr val="FFFFFF"/>
                </a:solidFill>
              </a:rPr>
              <a:t>Conclusion</a:t>
            </a:r>
          </a:p>
        </p:txBody>
      </p:sp>
      <p:sp>
        <p:nvSpPr>
          <p:cNvPr id="8" name="Content Placeholder 7">
            <a:extLst>
              <a:ext uri="{FF2B5EF4-FFF2-40B4-BE49-F238E27FC236}">
                <a16:creationId xmlns:a16="http://schemas.microsoft.com/office/drawing/2014/main" id="{FC8E3FE7-AB07-684F-B301-0AB927F0A611}"/>
              </a:ext>
            </a:extLst>
          </p:cNvPr>
          <p:cNvSpPr>
            <a:spLocks noGrp="1"/>
          </p:cNvSpPr>
          <p:nvPr>
            <p:ph idx="1"/>
          </p:nvPr>
        </p:nvSpPr>
        <p:spPr>
          <a:xfrm>
            <a:off x="838200" y="2586789"/>
            <a:ext cx="10515600" cy="3590174"/>
          </a:xfrm>
        </p:spPr>
        <p:txBody>
          <a:bodyPr>
            <a:normAutofit/>
          </a:bodyPr>
          <a:lstStyle/>
          <a:p>
            <a:r>
              <a:rPr lang="en-US" sz="2200" dirty="0"/>
              <a:t>Most current pedagogy works; some areas can be improved</a:t>
            </a:r>
          </a:p>
          <a:p>
            <a:r>
              <a:rPr lang="en-US" sz="2200" dirty="0"/>
              <a:t>Future research</a:t>
            </a:r>
          </a:p>
        </p:txBody>
      </p:sp>
    </p:spTree>
    <p:extLst>
      <p:ext uri="{BB962C8B-B14F-4D97-AF65-F5344CB8AC3E}">
        <p14:creationId xmlns:p14="http://schemas.microsoft.com/office/powerpoint/2010/main" val="4183878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986830-94B8-6649-8492-CF2D7ADB75BC}"/>
              </a:ext>
            </a:extLst>
          </p:cNvPr>
          <p:cNvSpPr>
            <a:spLocks noGrp="1"/>
          </p:cNvSpPr>
          <p:nvPr>
            <p:ph type="title"/>
          </p:nvPr>
        </p:nvSpPr>
        <p:spPr>
          <a:xfrm>
            <a:off x="686834" y="1153572"/>
            <a:ext cx="3200400" cy="4461163"/>
          </a:xfrm>
        </p:spPr>
        <p:txBody>
          <a:bodyPr>
            <a:normAutofit/>
          </a:bodyPr>
          <a:lstStyle/>
          <a:p>
            <a:r>
              <a:rPr lang="en-US" dirty="0">
                <a:solidFill>
                  <a:srgbClr val="FFFFFF"/>
                </a:solidFill>
                <a:latin typeface="Times New Roman" panose="02020603050405020304" pitchFamily="18" charset="0"/>
                <a:cs typeface="Times New Roman" panose="02020603050405020304" pitchFamily="18" charset="0"/>
              </a:rPr>
              <a:t>Introduction</a:t>
            </a:r>
          </a:p>
        </p:txBody>
      </p:sp>
      <p:sp>
        <p:nvSpPr>
          <p:cNvPr id="18"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1ECD083-0EC3-054D-81B4-F0EA308556C1}"/>
              </a:ext>
            </a:extLst>
          </p:cNvPr>
          <p:cNvSpPr>
            <a:spLocks noGrp="1"/>
          </p:cNvSpPr>
          <p:nvPr>
            <p:ph idx="1"/>
          </p:nvPr>
        </p:nvSpPr>
        <p:spPr>
          <a:xfrm>
            <a:off x="4447308" y="591344"/>
            <a:ext cx="6906491" cy="5585619"/>
          </a:xfrm>
        </p:spPr>
        <p:txBody>
          <a:bodyPr anchor="ctr">
            <a:normAutofit fontScale="92500" lnSpcReduction="20000"/>
          </a:bodyPr>
          <a:lstStyle/>
          <a:p>
            <a:r>
              <a:rPr lang="en-US" dirty="0">
                <a:latin typeface="Times New Roman" panose="02020603050405020304" pitchFamily="18" charset="0"/>
                <a:cs typeface="Times New Roman" panose="02020603050405020304" pitchFamily="18" charset="0"/>
              </a:rPr>
              <a:t>Service learning form of active learning pedagogy “whereby course learning outcomes are linked with community service in a way that enhances comprehension of course content while leading to transformative change in student awareness, critical thinking, personal values, and civic responsibility, as well as empowerment of and reciprocity with community partners” (Barnett 2018)</a:t>
            </a:r>
          </a:p>
          <a:p>
            <a:r>
              <a:rPr lang="en-US" dirty="0">
                <a:latin typeface="Times New Roman" panose="02020603050405020304" pitchFamily="18" charset="0"/>
                <a:cs typeface="Times New Roman" panose="02020603050405020304" pitchFamily="18" charset="0"/>
              </a:rPr>
              <a:t>Renewed push for service learning in political science (Leonard 1999; Hepburn, et al 2000)</a:t>
            </a:r>
          </a:p>
          <a:p>
            <a:r>
              <a:rPr lang="en-US" dirty="0">
                <a:latin typeface="Times New Roman" panose="02020603050405020304" pitchFamily="18" charset="0"/>
                <a:cs typeface="Times New Roman" panose="02020603050405020304" pitchFamily="18" charset="0"/>
              </a:rPr>
              <a:t>Little examination of service learning at Hispanic-Serving Institutions (HSI’s)</a:t>
            </a:r>
          </a:p>
          <a:p>
            <a:r>
              <a:rPr lang="en-US" dirty="0">
                <a:latin typeface="Times New Roman" panose="02020603050405020304" pitchFamily="18" charset="0"/>
                <a:cs typeface="Times New Roman" panose="02020603050405020304" pitchFamily="18" charset="0"/>
              </a:rPr>
              <a:t>What are ways in which existing pedagogy applicable to HSI’s?</a:t>
            </a:r>
          </a:p>
          <a:p>
            <a:r>
              <a:rPr lang="en-US" dirty="0">
                <a:latin typeface="Times New Roman" panose="02020603050405020304" pitchFamily="18" charset="0"/>
                <a:cs typeface="Times New Roman" panose="02020603050405020304" pitchFamily="18" charset="0"/>
              </a:rPr>
              <a:t>What are ways in which existing pedagogy needs to be adjusted for HSI’s?</a:t>
            </a:r>
          </a:p>
        </p:txBody>
      </p:sp>
    </p:spTree>
    <p:extLst>
      <p:ext uri="{BB962C8B-B14F-4D97-AF65-F5344CB8AC3E}">
        <p14:creationId xmlns:p14="http://schemas.microsoft.com/office/powerpoint/2010/main" val="1562639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p:cTn id="3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C40E7B-F5C1-1444-8CCA-C86A52EB2C7C}"/>
              </a:ext>
            </a:extLst>
          </p:cNvPr>
          <p:cNvSpPr>
            <a:spLocks noGrp="1"/>
          </p:cNvSpPr>
          <p:nvPr>
            <p:ph type="title"/>
          </p:nvPr>
        </p:nvSpPr>
        <p:spPr>
          <a:xfrm>
            <a:off x="686834" y="1153572"/>
            <a:ext cx="3200400" cy="4461163"/>
          </a:xfrm>
        </p:spPr>
        <p:txBody>
          <a:bodyPr>
            <a:normAutofit/>
          </a:bodyPr>
          <a:lstStyle/>
          <a:p>
            <a:pPr algn="ctr"/>
            <a:r>
              <a:rPr lang="en-US" dirty="0">
                <a:solidFill>
                  <a:srgbClr val="FFFFFF"/>
                </a:solidFill>
                <a:latin typeface="Times New Roman" panose="02020603050405020304" pitchFamily="18" charset="0"/>
                <a:cs typeface="Times New Roman" panose="02020603050405020304" pitchFamily="18" charset="0"/>
              </a:rPr>
              <a:t>Why Does Service-Learning Matter?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9B35886-28F7-714C-877E-FC82E01466A3}"/>
              </a:ext>
            </a:extLst>
          </p:cNvPr>
          <p:cNvSpPr>
            <a:spLocks noGrp="1"/>
          </p:cNvSpPr>
          <p:nvPr>
            <p:ph idx="1"/>
          </p:nvPr>
        </p:nvSpPr>
        <p:spPr>
          <a:xfrm>
            <a:off x="4447308" y="591344"/>
            <a:ext cx="6906491" cy="5585619"/>
          </a:xfrm>
        </p:spPr>
        <p:txBody>
          <a:bodyPr anchor="ctr">
            <a:normAutofit/>
          </a:bodyPr>
          <a:lstStyle/>
          <a:p>
            <a:r>
              <a:rPr lang="en-US" dirty="0">
                <a:latin typeface="Times New Roman" panose="02020603050405020304" pitchFamily="18" charset="0"/>
                <a:cs typeface="Times New Roman" panose="02020603050405020304" pitchFamily="18" charset="0"/>
              </a:rPr>
              <a:t>Skill development for postgraduate life (Vogelsang and </a:t>
            </a:r>
            <a:r>
              <a:rPr lang="en-US" dirty="0" err="1">
                <a:latin typeface="Times New Roman" panose="02020603050405020304" pitchFamily="18" charset="0"/>
                <a:cs typeface="Times New Roman" panose="02020603050405020304" pitchFamily="18" charset="0"/>
              </a:rPr>
              <a:t>Astin</a:t>
            </a:r>
            <a:r>
              <a:rPr lang="en-US" dirty="0">
                <a:latin typeface="Times New Roman" panose="02020603050405020304" pitchFamily="18" charset="0"/>
                <a:cs typeface="Times New Roman" panose="02020603050405020304" pitchFamily="18" charset="0"/>
              </a:rPr>
              <a:t> 2000; </a:t>
            </a:r>
            <a:r>
              <a:rPr lang="en-US" dirty="0" err="1">
                <a:latin typeface="Times New Roman" panose="02020603050405020304" pitchFamily="18" charset="0"/>
                <a:cs typeface="Times New Roman" panose="02020603050405020304" pitchFamily="18" charset="0"/>
              </a:rPr>
              <a:t>Eyler</a:t>
            </a:r>
            <a:r>
              <a:rPr lang="en-US" dirty="0">
                <a:latin typeface="Times New Roman" panose="02020603050405020304" pitchFamily="18" charset="0"/>
                <a:cs typeface="Times New Roman" panose="02020603050405020304" pitchFamily="18" charset="0"/>
              </a:rPr>
              <a:t> 2002; </a:t>
            </a:r>
            <a:r>
              <a:rPr lang="en-US" dirty="0" err="1">
                <a:latin typeface="Times New Roman" panose="02020603050405020304" pitchFamily="18" charset="0"/>
                <a:cs typeface="Times New Roman" panose="02020603050405020304" pitchFamily="18" charset="0"/>
              </a:rPr>
              <a:t>Stolley</a:t>
            </a:r>
            <a:r>
              <a:rPr lang="en-US" dirty="0">
                <a:latin typeface="Times New Roman" panose="02020603050405020304" pitchFamily="18" charset="0"/>
                <a:cs typeface="Times New Roman" panose="02020603050405020304" pitchFamily="18" charset="0"/>
              </a:rPr>
              <a:t>, et al. 2017; etc.)</a:t>
            </a:r>
          </a:p>
          <a:p>
            <a:r>
              <a:rPr lang="en-US" dirty="0">
                <a:latin typeface="Times New Roman" panose="02020603050405020304" pitchFamily="18" charset="0"/>
                <a:cs typeface="Times New Roman" panose="02020603050405020304" pitchFamily="18" charset="0"/>
              </a:rPr>
              <a:t>Decreased political polarization (</a:t>
            </a:r>
            <a:r>
              <a:rPr lang="en-US" dirty="0" err="1">
                <a:latin typeface="Times New Roman" panose="02020603050405020304" pitchFamily="18" charset="0"/>
                <a:cs typeface="Times New Roman" panose="02020603050405020304" pitchFamily="18" charset="0"/>
              </a:rPr>
              <a:t>Stoecker</a:t>
            </a:r>
            <a:r>
              <a:rPr lang="en-US" dirty="0">
                <a:latin typeface="Times New Roman" panose="02020603050405020304" pitchFamily="18" charset="0"/>
                <a:cs typeface="Times New Roman" panose="02020603050405020304" pitchFamily="18" charset="0"/>
              </a:rPr>
              <a:t> 2016; </a:t>
            </a:r>
            <a:r>
              <a:rPr lang="en-US" dirty="0" err="1">
                <a:latin typeface="Times New Roman" panose="02020603050405020304" pitchFamily="18" charset="0"/>
                <a:cs typeface="Times New Roman" panose="02020603050405020304" pitchFamily="18" charset="0"/>
              </a:rPr>
              <a:t>Stolley</a:t>
            </a:r>
            <a:r>
              <a:rPr lang="en-US" dirty="0">
                <a:latin typeface="Times New Roman" panose="02020603050405020304" pitchFamily="18" charset="0"/>
                <a:cs typeface="Times New Roman" panose="02020603050405020304" pitchFamily="18" charset="0"/>
              </a:rPr>
              <a:t>, et al 2017; etc.)</a:t>
            </a:r>
          </a:p>
          <a:p>
            <a:r>
              <a:rPr lang="en-US" dirty="0">
                <a:latin typeface="Times New Roman" panose="02020603050405020304" pitchFamily="18" charset="0"/>
                <a:cs typeface="Times New Roman" panose="02020603050405020304" pitchFamily="18" charset="0"/>
              </a:rPr>
              <a:t>Increase in political efficacy (Morgan and </a:t>
            </a:r>
            <a:r>
              <a:rPr lang="en-US" dirty="0" err="1">
                <a:latin typeface="Times New Roman" panose="02020603050405020304" pitchFamily="18" charset="0"/>
                <a:cs typeface="Times New Roman" panose="02020603050405020304" pitchFamily="18" charset="0"/>
              </a:rPr>
              <a:t>Streb</a:t>
            </a:r>
            <a:r>
              <a:rPr lang="en-US" dirty="0">
                <a:latin typeface="Times New Roman" panose="02020603050405020304" pitchFamily="18" charset="0"/>
                <a:cs typeface="Times New Roman" panose="02020603050405020304" pitchFamily="18" charset="0"/>
              </a:rPr>
              <a:t> 2001, Barnett 2018, etc.)</a:t>
            </a:r>
          </a:p>
          <a:p>
            <a:r>
              <a:rPr lang="en-US" dirty="0">
                <a:latin typeface="Times New Roman" panose="02020603050405020304" pitchFamily="18" charset="0"/>
                <a:cs typeface="Times New Roman" panose="02020603050405020304" pitchFamily="18" charset="0"/>
              </a:rPr>
              <a:t>Must be cognizant of pitfalls (Mitchell, et al 2012; Jones, et al 2013; etc.)</a:t>
            </a:r>
          </a:p>
        </p:txBody>
      </p:sp>
    </p:spTree>
    <p:extLst>
      <p:ext uri="{BB962C8B-B14F-4D97-AF65-F5344CB8AC3E}">
        <p14:creationId xmlns:p14="http://schemas.microsoft.com/office/powerpoint/2010/main" val="34265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1D31CF-166A-4849-B333-0F7310E85ABF}"/>
              </a:ext>
            </a:extLst>
          </p:cNvPr>
          <p:cNvSpPr>
            <a:spLocks noGrp="1"/>
          </p:cNvSpPr>
          <p:nvPr>
            <p:ph type="title"/>
          </p:nvPr>
        </p:nvSpPr>
        <p:spPr>
          <a:xfrm>
            <a:off x="686834" y="591344"/>
            <a:ext cx="3200400" cy="5585619"/>
          </a:xfrm>
        </p:spPr>
        <p:txBody>
          <a:bodyPr>
            <a:normAutofit/>
          </a:bodyPr>
          <a:lstStyle/>
          <a:p>
            <a:pPr algn="ctr"/>
            <a:r>
              <a:rPr lang="en-US" dirty="0">
                <a:solidFill>
                  <a:srgbClr val="FFFFFF"/>
                </a:solidFill>
                <a:latin typeface="Times New Roman" panose="02020603050405020304" pitchFamily="18" charset="0"/>
                <a:cs typeface="Times New Roman" panose="02020603050405020304" pitchFamily="18" charset="0"/>
              </a:rPr>
              <a:t>Why Examine Service Learning at HSI’s?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74C95E7-B4A8-064C-85B9-F716421DA43B}"/>
              </a:ext>
            </a:extLst>
          </p:cNvPr>
          <p:cNvSpPr>
            <a:spLocks noGrp="1"/>
          </p:cNvSpPr>
          <p:nvPr>
            <p:ph idx="1"/>
          </p:nvPr>
        </p:nvSpPr>
        <p:spPr>
          <a:xfrm>
            <a:off x="4447308" y="591344"/>
            <a:ext cx="6906491" cy="5585619"/>
          </a:xfrm>
        </p:spPr>
        <p:txBody>
          <a:bodyPr anchor="ctr">
            <a:normAutofit/>
          </a:bodyPr>
          <a:lstStyle/>
          <a:p>
            <a:r>
              <a:rPr lang="en-US" dirty="0">
                <a:latin typeface="Times New Roman" panose="02020603050405020304" pitchFamily="18" charset="0"/>
                <a:cs typeface="Times New Roman" panose="02020603050405020304" pitchFamily="18" charset="0"/>
              </a:rPr>
              <a:t>Another way to avoid “pedagogy of whiteness” (Mitchell, et al 2012)</a:t>
            </a:r>
          </a:p>
          <a:p>
            <a:r>
              <a:rPr lang="en-US" dirty="0">
                <a:latin typeface="Times New Roman" panose="02020603050405020304" pitchFamily="18" charset="0"/>
                <a:cs typeface="Times New Roman" panose="02020603050405020304" pitchFamily="18" charset="0"/>
              </a:rPr>
              <a:t>Growth in number of HSI’s and Hispanic/Latinx students</a:t>
            </a:r>
          </a:p>
          <a:p>
            <a:r>
              <a:rPr lang="en-US" dirty="0">
                <a:latin typeface="Times New Roman" panose="02020603050405020304" pitchFamily="18" charset="0"/>
                <a:cs typeface="Times New Roman" panose="02020603050405020304" pitchFamily="18" charset="0"/>
              </a:rPr>
              <a:t>Accounts for unique structure of HSI’s</a:t>
            </a:r>
          </a:p>
          <a:p>
            <a:pPr lvl="1"/>
            <a:r>
              <a:rPr lang="en-US" dirty="0">
                <a:latin typeface="Times New Roman" panose="02020603050405020304" pitchFamily="18" charset="0"/>
                <a:cs typeface="Times New Roman" panose="02020603050405020304" pitchFamily="18" charset="0"/>
              </a:rPr>
              <a:t>Correlation between students and community origins</a:t>
            </a:r>
          </a:p>
          <a:p>
            <a:pPr lvl="1"/>
            <a:r>
              <a:rPr lang="en-US" dirty="0">
                <a:latin typeface="Times New Roman" panose="02020603050405020304" pitchFamily="18" charset="0"/>
                <a:cs typeface="Times New Roman" panose="02020603050405020304" pitchFamily="18" charset="0"/>
              </a:rPr>
              <a:t>Lower SES among HSI students = bigger time “crunch”</a:t>
            </a:r>
          </a:p>
          <a:p>
            <a:pPr lvl="1"/>
            <a:r>
              <a:rPr lang="en-US" dirty="0">
                <a:latin typeface="Times New Roman" panose="02020603050405020304" pitchFamily="18" charset="0"/>
                <a:cs typeface="Times New Roman" panose="02020603050405020304" pitchFamily="18" charset="0"/>
              </a:rPr>
              <a:t>Greater likelihood of 1</a:t>
            </a:r>
            <a:r>
              <a:rPr lang="en-US" baseline="30000" dirty="0">
                <a:latin typeface="Times New Roman" panose="02020603050405020304" pitchFamily="18" charset="0"/>
                <a:cs typeface="Times New Roman" panose="02020603050405020304" pitchFamily="18" charset="0"/>
              </a:rPr>
              <a:t>st</a:t>
            </a:r>
            <a:r>
              <a:rPr lang="en-US" dirty="0">
                <a:latin typeface="Times New Roman" panose="02020603050405020304" pitchFamily="18" charset="0"/>
                <a:cs typeface="Times New Roman" panose="02020603050405020304" pitchFamily="18" charset="0"/>
              </a:rPr>
              <a:t>-gen college students at HSI’s = lower political efficacy (</a:t>
            </a:r>
            <a:r>
              <a:rPr lang="en-US" dirty="0" err="1">
                <a:latin typeface="Times New Roman" panose="02020603050405020304" pitchFamily="18" charset="0"/>
                <a:cs typeface="Times New Roman" panose="02020603050405020304" pitchFamily="18" charset="0"/>
              </a:rPr>
              <a:t>Terenzini</a:t>
            </a:r>
            <a:r>
              <a:rPr lang="en-US" dirty="0">
                <a:latin typeface="Times New Roman" panose="02020603050405020304" pitchFamily="18" charset="0"/>
                <a:cs typeface="Times New Roman" panose="02020603050405020304" pitchFamily="18" charset="0"/>
              </a:rPr>
              <a:t>, et al 1996)</a:t>
            </a:r>
          </a:p>
        </p:txBody>
      </p:sp>
    </p:spTree>
    <p:extLst>
      <p:ext uri="{BB962C8B-B14F-4D97-AF65-F5344CB8AC3E}">
        <p14:creationId xmlns:p14="http://schemas.microsoft.com/office/powerpoint/2010/main" val="3738398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strVal val="#ppt_h"/>
                                          </p:val>
                                        </p:tav>
                                        <p:tav tm="100000">
                                          <p:val>
                                            <p:strVal val="#ppt_h"/>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17" presetClass="entr" presetSubtype="1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10"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p:cTn id="4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11DFC7-765D-2648-AD86-AAC5DF898F74}"/>
              </a:ext>
            </a:extLst>
          </p:cNvPr>
          <p:cNvSpPr>
            <a:spLocks noGrp="1"/>
          </p:cNvSpPr>
          <p:nvPr>
            <p:ph type="title"/>
          </p:nvPr>
        </p:nvSpPr>
        <p:spPr>
          <a:xfrm>
            <a:off x="686834" y="1153572"/>
            <a:ext cx="3200400" cy="4461163"/>
          </a:xfrm>
        </p:spPr>
        <p:txBody>
          <a:bodyPr>
            <a:normAutofit/>
          </a:bodyPr>
          <a:lstStyle/>
          <a:p>
            <a:pPr algn="ctr"/>
            <a:r>
              <a:rPr lang="en-US" dirty="0">
                <a:solidFill>
                  <a:srgbClr val="FFFFFF"/>
                </a:solidFill>
                <a:latin typeface="Times New Roman" panose="02020603050405020304" pitchFamily="18" charset="0"/>
                <a:cs typeface="Times New Roman" panose="02020603050405020304" pitchFamily="18" charset="0"/>
              </a:rPr>
              <a:t>Background of UTRGV</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364B87F-1E3E-0043-A26E-BCE655450721}"/>
              </a:ext>
            </a:extLst>
          </p:cNvPr>
          <p:cNvSpPr>
            <a:spLocks noGrp="1"/>
          </p:cNvSpPr>
          <p:nvPr>
            <p:ph idx="1"/>
          </p:nvPr>
        </p:nvSpPr>
        <p:spPr>
          <a:xfrm>
            <a:off x="4447308" y="591344"/>
            <a:ext cx="6906491" cy="5585619"/>
          </a:xfrm>
        </p:spPr>
        <p:txBody>
          <a:bodyPr anchor="ctr">
            <a:normAutofit/>
          </a:bodyPr>
          <a:lstStyle/>
          <a:p>
            <a:r>
              <a:rPr lang="en-US" dirty="0">
                <a:latin typeface="Times New Roman" panose="02020603050405020304" pitchFamily="18" charset="0"/>
                <a:cs typeface="Times New Roman" panose="02020603050405020304" pitchFamily="18" charset="0"/>
              </a:rPr>
              <a:t>90% of students Hispanic/Latinx</a:t>
            </a:r>
          </a:p>
          <a:p>
            <a:r>
              <a:rPr lang="en-US" dirty="0">
                <a:latin typeface="Times New Roman" panose="02020603050405020304" pitchFamily="18" charset="0"/>
                <a:cs typeface="Times New Roman" panose="02020603050405020304" pitchFamily="18" charset="0"/>
              </a:rPr>
              <a:t>Most students 1st-gen, working, and receiving need-based aid</a:t>
            </a:r>
          </a:p>
          <a:p>
            <a:r>
              <a:rPr lang="en-US" dirty="0">
                <a:latin typeface="Times New Roman" panose="02020603050405020304" pitchFamily="18" charset="0"/>
                <a:cs typeface="Times New Roman" panose="02020603050405020304" pitchFamily="18" charset="0"/>
              </a:rPr>
              <a:t>Introduction to American Govt. and Introduction to Texas Govt. required</a:t>
            </a:r>
          </a:p>
          <a:p>
            <a:r>
              <a:rPr lang="en-US" dirty="0">
                <a:latin typeface="Times New Roman" panose="02020603050405020304" pitchFamily="18" charset="0"/>
                <a:cs typeface="Times New Roman" panose="02020603050405020304" pitchFamily="18" charset="0"/>
              </a:rPr>
              <a:t>Service-learning infrastructure in place</a:t>
            </a:r>
          </a:p>
          <a:p>
            <a:endParaRPr lang="en-US" dirty="0"/>
          </a:p>
        </p:txBody>
      </p:sp>
    </p:spTree>
    <p:extLst>
      <p:ext uri="{BB962C8B-B14F-4D97-AF65-F5344CB8AC3E}">
        <p14:creationId xmlns:p14="http://schemas.microsoft.com/office/powerpoint/2010/main" val="249963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4DF333-FD01-EA4B-AAD7-CF574D60A9C2}"/>
              </a:ext>
            </a:extLst>
          </p:cNvPr>
          <p:cNvSpPr>
            <a:spLocks noGrp="1"/>
          </p:cNvSpPr>
          <p:nvPr>
            <p:ph type="title"/>
          </p:nvPr>
        </p:nvSpPr>
        <p:spPr>
          <a:xfrm>
            <a:off x="686834" y="591344"/>
            <a:ext cx="3200400" cy="5585619"/>
          </a:xfrm>
        </p:spPr>
        <p:txBody>
          <a:bodyPr>
            <a:normAutofit/>
          </a:bodyPr>
          <a:lstStyle/>
          <a:p>
            <a:pPr algn="ctr"/>
            <a:r>
              <a:rPr lang="en-US" dirty="0">
                <a:solidFill>
                  <a:srgbClr val="FFFFFF"/>
                </a:solidFill>
              </a:rPr>
              <a:t>Structure of Service Learning</a:t>
            </a:r>
          </a:p>
        </p:txBody>
      </p:sp>
      <p:sp>
        <p:nvSpPr>
          <p:cNvPr id="16"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73BA1-F0C5-7D4D-8033-FEF63BCB87BE}"/>
              </a:ext>
            </a:extLst>
          </p:cNvPr>
          <p:cNvSpPr>
            <a:spLocks noGrp="1"/>
          </p:cNvSpPr>
          <p:nvPr>
            <p:ph idx="1"/>
          </p:nvPr>
        </p:nvSpPr>
        <p:spPr>
          <a:xfrm>
            <a:off x="4447308" y="591344"/>
            <a:ext cx="6906491" cy="5585619"/>
          </a:xfrm>
        </p:spPr>
        <p:txBody>
          <a:bodyPr anchor="ctr">
            <a:normAutofit/>
          </a:bodyPr>
          <a:lstStyle/>
          <a:p>
            <a:r>
              <a:rPr lang="en-US" dirty="0"/>
              <a:t>Done at University of Texas Rio Grande Valley</a:t>
            </a:r>
          </a:p>
          <a:p>
            <a:r>
              <a:rPr lang="en-US" dirty="0"/>
              <a:t>Students in Introduction to American Government courses, Fall 2019-Spring 2020</a:t>
            </a:r>
          </a:p>
          <a:p>
            <a:r>
              <a:rPr lang="en-US" dirty="0"/>
              <a:t>Off-campus, civic organizations only</a:t>
            </a:r>
          </a:p>
          <a:p>
            <a:pPr lvl="1"/>
            <a:r>
              <a:rPr lang="en-US" dirty="0"/>
              <a:t>Single organization for entire semester (Fall 2019)</a:t>
            </a:r>
          </a:p>
          <a:p>
            <a:pPr lvl="1"/>
            <a:r>
              <a:rPr lang="en-US" dirty="0"/>
              <a:t>Different organizations for semester (Spring 2020)</a:t>
            </a:r>
          </a:p>
          <a:p>
            <a:r>
              <a:rPr lang="en-US" dirty="0"/>
              <a:t>4 hours/month (Fall 2019)</a:t>
            </a:r>
          </a:p>
          <a:p>
            <a:pPr lvl="1"/>
            <a:r>
              <a:rPr lang="en-US" dirty="0"/>
              <a:t>5 hours/month (Spring 2020)</a:t>
            </a:r>
          </a:p>
          <a:p>
            <a:r>
              <a:rPr lang="en-US" dirty="0"/>
              <a:t>Unstructured reflections (Fall 2019)</a:t>
            </a:r>
          </a:p>
          <a:p>
            <a:pPr lvl="1"/>
            <a:r>
              <a:rPr lang="en-US" dirty="0"/>
              <a:t>Structured reflections (Spring 2020)</a:t>
            </a:r>
          </a:p>
        </p:txBody>
      </p:sp>
    </p:spTree>
    <p:extLst>
      <p:ext uri="{BB962C8B-B14F-4D97-AF65-F5344CB8AC3E}">
        <p14:creationId xmlns:p14="http://schemas.microsoft.com/office/powerpoint/2010/main" val="1519353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7B2B1-1CEC-0A4A-8388-202854A6D189}"/>
              </a:ext>
            </a:extLst>
          </p:cNvPr>
          <p:cNvSpPr>
            <a:spLocks noGrp="1"/>
          </p:cNvSpPr>
          <p:nvPr>
            <p:ph type="title"/>
          </p:nvPr>
        </p:nvSpPr>
        <p:spPr>
          <a:xfrm>
            <a:off x="838200" y="459863"/>
            <a:ext cx="10515600" cy="1004594"/>
          </a:xfrm>
        </p:spPr>
        <p:txBody>
          <a:bodyPr>
            <a:normAutofit/>
          </a:bodyPr>
          <a:lstStyle/>
          <a:p>
            <a:pPr algn="ctr"/>
            <a:r>
              <a:rPr lang="en-US" dirty="0">
                <a:solidFill>
                  <a:srgbClr val="FFFFFF"/>
                </a:solidFill>
              </a:rPr>
              <a:t>Typology of Service-Learning Organizations</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4">
            <a:extLst>
              <a:ext uri="{FF2B5EF4-FFF2-40B4-BE49-F238E27FC236}">
                <a16:creationId xmlns:a16="http://schemas.microsoft.com/office/drawing/2014/main" id="{EB3E7E72-9168-AE41-A743-D8A80AB5FE93}"/>
              </a:ext>
            </a:extLst>
          </p:cNvPr>
          <p:cNvGraphicFramePr>
            <a:graphicFrameLocks noGrp="1"/>
          </p:cNvGraphicFramePr>
          <p:nvPr>
            <p:ph idx="1"/>
            <p:extLst>
              <p:ext uri="{D42A27DB-BD31-4B8C-83A1-F6EECF244321}">
                <p14:modId xmlns:p14="http://schemas.microsoft.com/office/powerpoint/2010/main" val="4280517015"/>
              </p:ext>
            </p:extLst>
          </p:nvPr>
        </p:nvGraphicFramePr>
        <p:xfrm>
          <a:off x="1502569" y="1648355"/>
          <a:ext cx="9186861" cy="4654212"/>
        </p:xfrm>
        <a:graphic>
          <a:graphicData uri="http://schemas.openxmlformats.org/drawingml/2006/table">
            <a:tbl>
              <a:tblPr firstRow="1" bandRow="1">
                <a:tableStyleId>{5C22544A-7EE6-4342-B048-85BDC9FD1C3A}</a:tableStyleId>
              </a:tblPr>
              <a:tblGrid>
                <a:gridCol w="3062287">
                  <a:extLst>
                    <a:ext uri="{9D8B030D-6E8A-4147-A177-3AD203B41FA5}">
                      <a16:colId xmlns:a16="http://schemas.microsoft.com/office/drawing/2014/main" val="2904070892"/>
                    </a:ext>
                  </a:extLst>
                </a:gridCol>
                <a:gridCol w="3062287">
                  <a:extLst>
                    <a:ext uri="{9D8B030D-6E8A-4147-A177-3AD203B41FA5}">
                      <a16:colId xmlns:a16="http://schemas.microsoft.com/office/drawing/2014/main" val="368085493"/>
                    </a:ext>
                  </a:extLst>
                </a:gridCol>
                <a:gridCol w="3062287">
                  <a:extLst>
                    <a:ext uri="{9D8B030D-6E8A-4147-A177-3AD203B41FA5}">
                      <a16:colId xmlns:a16="http://schemas.microsoft.com/office/drawing/2014/main" val="730635014"/>
                    </a:ext>
                  </a:extLst>
                </a:gridCol>
              </a:tblGrid>
              <a:tr h="649071">
                <a:tc>
                  <a:txBody>
                    <a:bodyPr/>
                    <a:lstStyle/>
                    <a:p>
                      <a:pPr algn="ctr"/>
                      <a:r>
                        <a:rPr lang="en-US" sz="2900" dirty="0"/>
                        <a:t>Organization Type</a:t>
                      </a:r>
                    </a:p>
                  </a:txBody>
                  <a:tcPr marL="145045" marR="145045" marT="72522" marB="72522"/>
                </a:tc>
                <a:tc>
                  <a:txBody>
                    <a:bodyPr/>
                    <a:lstStyle/>
                    <a:p>
                      <a:pPr algn="ctr"/>
                      <a:r>
                        <a:rPr lang="en-US" sz="2900" dirty="0"/>
                        <a:t>% Students (F19)</a:t>
                      </a:r>
                    </a:p>
                  </a:txBody>
                  <a:tcPr marL="145045" marR="145045" marT="72522" marB="72522"/>
                </a:tc>
                <a:tc>
                  <a:txBody>
                    <a:bodyPr/>
                    <a:lstStyle/>
                    <a:p>
                      <a:pPr algn="ctr"/>
                      <a:r>
                        <a:rPr lang="en-US" sz="2900" dirty="0"/>
                        <a:t>% Students (Sp20)</a:t>
                      </a:r>
                    </a:p>
                  </a:txBody>
                  <a:tcPr marL="145045" marR="145045" marT="72522" marB="72522"/>
                </a:tc>
                <a:extLst>
                  <a:ext uri="{0D108BD9-81ED-4DB2-BD59-A6C34878D82A}">
                    <a16:rowId xmlns:a16="http://schemas.microsoft.com/office/drawing/2014/main" val="971148999"/>
                  </a:ext>
                </a:extLst>
              </a:tr>
              <a:tr h="920918">
                <a:tc>
                  <a:txBody>
                    <a:bodyPr/>
                    <a:lstStyle/>
                    <a:p>
                      <a:pPr algn="ctr"/>
                      <a:r>
                        <a:rPr lang="en-US" sz="2900" dirty="0"/>
                        <a:t>Community Services</a:t>
                      </a:r>
                    </a:p>
                  </a:txBody>
                  <a:tcPr marL="145045" marR="145045" marT="72522" marB="72522"/>
                </a:tc>
                <a:tc>
                  <a:txBody>
                    <a:bodyPr/>
                    <a:lstStyle/>
                    <a:p>
                      <a:pPr algn="ctr"/>
                      <a:r>
                        <a:rPr lang="en-US" sz="2900" dirty="0"/>
                        <a:t>45.1%</a:t>
                      </a:r>
                    </a:p>
                  </a:txBody>
                  <a:tcPr marL="145045" marR="145045" marT="72522" marB="72522"/>
                </a:tc>
                <a:tc>
                  <a:txBody>
                    <a:bodyPr/>
                    <a:lstStyle/>
                    <a:p>
                      <a:pPr algn="ctr"/>
                      <a:r>
                        <a:rPr lang="en-US" sz="2900" dirty="0"/>
                        <a:t>40.7%</a:t>
                      </a:r>
                    </a:p>
                  </a:txBody>
                  <a:tcPr marL="145045" marR="145045" marT="72522" marB="72522"/>
                </a:tc>
                <a:extLst>
                  <a:ext uri="{0D108BD9-81ED-4DB2-BD59-A6C34878D82A}">
                    <a16:rowId xmlns:a16="http://schemas.microsoft.com/office/drawing/2014/main" val="785576936"/>
                  </a:ext>
                </a:extLst>
              </a:tr>
              <a:tr h="920918">
                <a:tc>
                  <a:txBody>
                    <a:bodyPr/>
                    <a:lstStyle/>
                    <a:p>
                      <a:pPr algn="ctr"/>
                      <a:r>
                        <a:rPr lang="en-US" sz="2900" dirty="0"/>
                        <a:t>Education and Advocacy</a:t>
                      </a:r>
                    </a:p>
                  </a:txBody>
                  <a:tcPr marL="145045" marR="145045" marT="72522" marB="72522"/>
                </a:tc>
                <a:tc>
                  <a:txBody>
                    <a:bodyPr/>
                    <a:lstStyle/>
                    <a:p>
                      <a:pPr algn="ctr"/>
                      <a:r>
                        <a:rPr lang="en-US" sz="2900" dirty="0"/>
                        <a:t>37.3%</a:t>
                      </a:r>
                    </a:p>
                  </a:txBody>
                  <a:tcPr marL="145045" marR="145045" marT="72522" marB="72522"/>
                </a:tc>
                <a:tc>
                  <a:txBody>
                    <a:bodyPr/>
                    <a:lstStyle/>
                    <a:p>
                      <a:pPr algn="ctr"/>
                      <a:r>
                        <a:rPr lang="en-US" sz="2900" dirty="0"/>
                        <a:t>22.0%</a:t>
                      </a:r>
                    </a:p>
                  </a:txBody>
                  <a:tcPr marL="145045" marR="145045" marT="72522" marB="72522"/>
                </a:tc>
                <a:extLst>
                  <a:ext uri="{0D108BD9-81ED-4DB2-BD59-A6C34878D82A}">
                    <a16:rowId xmlns:a16="http://schemas.microsoft.com/office/drawing/2014/main" val="1756531882"/>
                  </a:ext>
                </a:extLst>
              </a:tr>
              <a:tr h="649071">
                <a:tc>
                  <a:txBody>
                    <a:bodyPr/>
                    <a:lstStyle/>
                    <a:p>
                      <a:pPr algn="ctr"/>
                      <a:r>
                        <a:rPr lang="en-US" sz="2900" dirty="0"/>
                        <a:t>Environment</a:t>
                      </a:r>
                    </a:p>
                  </a:txBody>
                  <a:tcPr marL="145045" marR="145045" marT="72522" marB="72522"/>
                </a:tc>
                <a:tc>
                  <a:txBody>
                    <a:bodyPr/>
                    <a:lstStyle/>
                    <a:p>
                      <a:pPr algn="ctr"/>
                      <a:r>
                        <a:rPr lang="en-US" sz="2900" dirty="0"/>
                        <a:t>15.7%</a:t>
                      </a:r>
                    </a:p>
                  </a:txBody>
                  <a:tcPr marL="145045" marR="145045" marT="72522" marB="72522"/>
                </a:tc>
                <a:tc>
                  <a:txBody>
                    <a:bodyPr/>
                    <a:lstStyle/>
                    <a:p>
                      <a:pPr algn="ctr"/>
                      <a:r>
                        <a:rPr lang="en-US" sz="2900" dirty="0"/>
                        <a:t>30.5%</a:t>
                      </a:r>
                    </a:p>
                  </a:txBody>
                  <a:tcPr marL="145045" marR="145045" marT="72522" marB="72522"/>
                </a:tc>
                <a:extLst>
                  <a:ext uri="{0D108BD9-81ED-4DB2-BD59-A6C34878D82A}">
                    <a16:rowId xmlns:a16="http://schemas.microsoft.com/office/drawing/2014/main" val="3939947644"/>
                  </a:ext>
                </a:extLst>
              </a:tr>
              <a:tr h="649071">
                <a:tc>
                  <a:txBody>
                    <a:bodyPr/>
                    <a:lstStyle/>
                    <a:p>
                      <a:pPr algn="ctr"/>
                      <a:r>
                        <a:rPr lang="en-US" sz="2900" dirty="0"/>
                        <a:t>Miscellaneous</a:t>
                      </a:r>
                    </a:p>
                  </a:txBody>
                  <a:tcPr marL="145045" marR="145045" marT="72522" marB="72522"/>
                </a:tc>
                <a:tc>
                  <a:txBody>
                    <a:bodyPr/>
                    <a:lstStyle/>
                    <a:p>
                      <a:pPr algn="ctr"/>
                      <a:r>
                        <a:rPr lang="en-US" sz="2900" dirty="0"/>
                        <a:t>2%</a:t>
                      </a:r>
                    </a:p>
                  </a:txBody>
                  <a:tcPr marL="145045" marR="145045" marT="72522" marB="72522"/>
                </a:tc>
                <a:tc>
                  <a:txBody>
                    <a:bodyPr/>
                    <a:lstStyle/>
                    <a:p>
                      <a:pPr algn="ctr"/>
                      <a:r>
                        <a:rPr lang="en-US" sz="2900" dirty="0"/>
                        <a:t>6</a:t>
                      </a:r>
                      <a:r>
                        <a:rPr lang="en-US" sz="2900" u="none" dirty="0"/>
                        <a:t>.8%</a:t>
                      </a:r>
                      <a:endParaRPr lang="en-US" sz="2900" dirty="0"/>
                    </a:p>
                  </a:txBody>
                  <a:tcPr marL="145045" marR="145045" marT="72522" marB="72522"/>
                </a:tc>
                <a:extLst>
                  <a:ext uri="{0D108BD9-81ED-4DB2-BD59-A6C34878D82A}">
                    <a16:rowId xmlns:a16="http://schemas.microsoft.com/office/drawing/2014/main" val="3191767058"/>
                  </a:ext>
                </a:extLst>
              </a:tr>
              <a:tr h="649071">
                <a:tc>
                  <a:txBody>
                    <a:bodyPr/>
                    <a:lstStyle/>
                    <a:p>
                      <a:pPr algn="ctr"/>
                      <a:r>
                        <a:rPr lang="en-US" sz="2900" b="1" dirty="0"/>
                        <a:t>Total</a:t>
                      </a:r>
                    </a:p>
                  </a:txBody>
                  <a:tcPr marL="145045" marR="145045" marT="72522" marB="72522"/>
                </a:tc>
                <a:tc>
                  <a:txBody>
                    <a:bodyPr/>
                    <a:lstStyle/>
                    <a:p>
                      <a:pPr algn="ctr"/>
                      <a:r>
                        <a:rPr lang="en-US" sz="2900" dirty="0"/>
                        <a:t>100%</a:t>
                      </a:r>
                    </a:p>
                  </a:txBody>
                  <a:tcPr marL="145045" marR="145045" marT="72522" marB="72522"/>
                </a:tc>
                <a:tc>
                  <a:txBody>
                    <a:bodyPr/>
                    <a:lstStyle/>
                    <a:p>
                      <a:pPr algn="ctr"/>
                      <a:r>
                        <a:rPr lang="en-US" sz="2900" dirty="0"/>
                        <a:t>100%</a:t>
                      </a:r>
                    </a:p>
                  </a:txBody>
                  <a:tcPr marL="145045" marR="145045" marT="72522" marB="72522"/>
                </a:tc>
                <a:extLst>
                  <a:ext uri="{0D108BD9-81ED-4DB2-BD59-A6C34878D82A}">
                    <a16:rowId xmlns:a16="http://schemas.microsoft.com/office/drawing/2014/main" val="3751787943"/>
                  </a:ext>
                </a:extLst>
              </a:tr>
            </a:tbl>
          </a:graphicData>
        </a:graphic>
      </p:graphicFrame>
    </p:spTree>
    <p:extLst>
      <p:ext uri="{BB962C8B-B14F-4D97-AF65-F5344CB8AC3E}">
        <p14:creationId xmlns:p14="http://schemas.microsoft.com/office/powerpoint/2010/main" val="3288032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5D6635-7D02-7244-B241-AEDF64756C88}"/>
              </a:ext>
            </a:extLst>
          </p:cNvPr>
          <p:cNvSpPr>
            <a:spLocks noGrp="1"/>
          </p:cNvSpPr>
          <p:nvPr>
            <p:ph type="title"/>
          </p:nvPr>
        </p:nvSpPr>
        <p:spPr>
          <a:xfrm>
            <a:off x="686834" y="1153572"/>
            <a:ext cx="3200400" cy="4461163"/>
          </a:xfrm>
        </p:spPr>
        <p:txBody>
          <a:bodyPr>
            <a:normAutofit/>
          </a:bodyPr>
          <a:lstStyle/>
          <a:p>
            <a:pPr algn="ctr"/>
            <a:r>
              <a:rPr lang="en-US" dirty="0">
                <a:solidFill>
                  <a:srgbClr val="FFFFFF"/>
                </a:solidFill>
              </a:rPr>
              <a:t>Research Design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6476044-B468-B548-A968-5629B9969993}"/>
              </a:ext>
            </a:extLst>
          </p:cNvPr>
          <p:cNvSpPr>
            <a:spLocks noGrp="1"/>
          </p:cNvSpPr>
          <p:nvPr>
            <p:ph idx="1"/>
          </p:nvPr>
        </p:nvSpPr>
        <p:spPr>
          <a:xfrm>
            <a:off x="4447308" y="591344"/>
            <a:ext cx="6906491" cy="5585619"/>
          </a:xfrm>
        </p:spPr>
        <p:txBody>
          <a:bodyPr anchor="ctr">
            <a:normAutofit/>
          </a:bodyPr>
          <a:lstStyle/>
          <a:p>
            <a:r>
              <a:rPr lang="en-US" dirty="0"/>
              <a:t>(Voluntary) responses on 2019-20 course evaluations</a:t>
            </a:r>
          </a:p>
          <a:p>
            <a:r>
              <a:rPr lang="en-US" dirty="0"/>
              <a:t>Likert-scale responses (5=“strongly agree”)</a:t>
            </a:r>
          </a:p>
          <a:p>
            <a:pPr lvl="1"/>
            <a:r>
              <a:rPr lang="en-US" dirty="0"/>
              <a:t>“The service-learning project improved my community engagement skills”</a:t>
            </a:r>
          </a:p>
          <a:p>
            <a:pPr lvl="1"/>
            <a:r>
              <a:rPr lang="en-US" dirty="0"/>
              <a:t>“I felt as though my participation in service learning benefited my community”</a:t>
            </a:r>
          </a:p>
          <a:p>
            <a:r>
              <a:rPr lang="en-US" dirty="0"/>
              <a:t>Qualitative response on improvements to service learning</a:t>
            </a:r>
          </a:p>
          <a:p>
            <a:r>
              <a:rPr lang="en-US" dirty="0"/>
              <a:t>N = 38/57 students (F19); N=37/49 students (Sp20)</a:t>
            </a:r>
          </a:p>
        </p:txBody>
      </p:sp>
    </p:spTree>
    <p:extLst>
      <p:ext uri="{BB962C8B-B14F-4D97-AF65-F5344CB8AC3E}">
        <p14:creationId xmlns:p14="http://schemas.microsoft.com/office/powerpoint/2010/main" val="688843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3B0A14-D038-704E-918F-F291595E02E5}"/>
              </a:ext>
            </a:extLst>
          </p:cNvPr>
          <p:cNvSpPr>
            <a:spLocks noGrp="1"/>
          </p:cNvSpPr>
          <p:nvPr>
            <p:ph type="title"/>
          </p:nvPr>
        </p:nvSpPr>
        <p:spPr/>
        <p:txBody>
          <a:bodyPr/>
          <a:lstStyle/>
          <a:p>
            <a:pPr algn="ctr"/>
            <a:r>
              <a:rPr lang="en-US" dirty="0"/>
              <a:t>Student Feedback on Service Learning: Quantitative</a:t>
            </a:r>
          </a:p>
        </p:txBody>
      </p:sp>
      <p:sp>
        <p:nvSpPr>
          <p:cNvPr id="5" name="Text Placeholder 4">
            <a:extLst>
              <a:ext uri="{FF2B5EF4-FFF2-40B4-BE49-F238E27FC236}">
                <a16:creationId xmlns:a16="http://schemas.microsoft.com/office/drawing/2014/main" id="{BA29B2CB-37BA-504B-A93E-865A274BA40F}"/>
              </a:ext>
            </a:extLst>
          </p:cNvPr>
          <p:cNvSpPr>
            <a:spLocks noGrp="1"/>
          </p:cNvSpPr>
          <p:nvPr>
            <p:ph type="body" idx="1"/>
          </p:nvPr>
        </p:nvSpPr>
        <p:spPr/>
        <p:txBody>
          <a:bodyPr/>
          <a:lstStyle/>
          <a:p>
            <a:pPr algn="ctr"/>
            <a:r>
              <a:rPr lang="en-US" dirty="0"/>
              <a:t>Fall 2019</a:t>
            </a:r>
          </a:p>
        </p:txBody>
      </p:sp>
      <p:graphicFrame>
        <p:nvGraphicFramePr>
          <p:cNvPr id="9" name="Content Placeholder 8">
            <a:extLst>
              <a:ext uri="{FF2B5EF4-FFF2-40B4-BE49-F238E27FC236}">
                <a16:creationId xmlns:a16="http://schemas.microsoft.com/office/drawing/2014/main" id="{72DD7F9B-46BA-F142-A896-E2B1EE8C8D34}"/>
              </a:ext>
            </a:extLst>
          </p:cNvPr>
          <p:cNvGraphicFramePr>
            <a:graphicFrameLocks noGrp="1"/>
          </p:cNvGraphicFramePr>
          <p:nvPr>
            <p:ph sz="half" idx="2"/>
          </p:nvPr>
        </p:nvGraphicFramePr>
        <p:xfrm>
          <a:off x="839788" y="2553754"/>
          <a:ext cx="5157788" cy="3588625"/>
        </p:xfrm>
        <a:graphic>
          <a:graphicData uri="http://schemas.openxmlformats.org/drawingml/2006/table">
            <a:tbl>
              <a:tblPr firstRow="1" firstCol="1" bandRow="1">
                <a:tableStyleId>{5C22544A-7EE6-4342-B048-85BDC9FD1C3A}</a:tableStyleId>
              </a:tblPr>
              <a:tblGrid>
                <a:gridCol w="634527">
                  <a:extLst>
                    <a:ext uri="{9D8B030D-6E8A-4147-A177-3AD203B41FA5}">
                      <a16:colId xmlns:a16="http://schemas.microsoft.com/office/drawing/2014/main" val="2307327192"/>
                    </a:ext>
                  </a:extLst>
                </a:gridCol>
                <a:gridCol w="649308">
                  <a:extLst>
                    <a:ext uri="{9D8B030D-6E8A-4147-A177-3AD203B41FA5}">
                      <a16:colId xmlns:a16="http://schemas.microsoft.com/office/drawing/2014/main" val="945114125"/>
                    </a:ext>
                  </a:extLst>
                </a:gridCol>
                <a:gridCol w="635074">
                  <a:extLst>
                    <a:ext uri="{9D8B030D-6E8A-4147-A177-3AD203B41FA5}">
                      <a16:colId xmlns:a16="http://schemas.microsoft.com/office/drawing/2014/main" val="2371887494"/>
                    </a:ext>
                  </a:extLst>
                </a:gridCol>
                <a:gridCol w="678325">
                  <a:extLst>
                    <a:ext uri="{9D8B030D-6E8A-4147-A177-3AD203B41FA5}">
                      <a16:colId xmlns:a16="http://schemas.microsoft.com/office/drawing/2014/main" val="361359205"/>
                    </a:ext>
                  </a:extLst>
                </a:gridCol>
                <a:gridCol w="598941">
                  <a:extLst>
                    <a:ext uri="{9D8B030D-6E8A-4147-A177-3AD203B41FA5}">
                      <a16:colId xmlns:a16="http://schemas.microsoft.com/office/drawing/2014/main" val="2034772871"/>
                    </a:ext>
                  </a:extLst>
                </a:gridCol>
                <a:gridCol w="580874">
                  <a:extLst>
                    <a:ext uri="{9D8B030D-6E8A-4147-A177-3AD203B41FA5}">
                      <a16:colId xmlns:a16="http://schemas.microsoft.com/office/drawing/2014/main" val="976015467"/>
                    </a:ext>
                  </a:extLst>
                </a:gridCol>
                <a:gridCol w="631242">
                  <a:extLst>
                    <a:ext uri="{9D8B030D-6E8A-4147-A177-3AD203B41FA5}">
                      <a16:colId xmlns:a16="http://schemas.microsoft.com/office/drawing/2014/main" val="1966596048"/>
                    </a:ext>
                  </a:extLst>
                </a:gridCol>
                <a:gridCol w="749497">
                  <a:extLst>
                    <a:ext uri="{9D8B030D-6E8A-4147-A177-3AD203B41FA5}">
                      <a16:colId xmlns:a16="http://schemas.microsoft.com/office/drawing/2014/main" val="90964317"/>
                    </a:ext>
                  </a:extLst>
                </a:gridCol>
              </a:tblGrid>
              <a:tr h="666609">
                <a:tc>
                  <a:txBody>
                    <a:bodyPr/>
                    <a:lstStyle/>
                    <a:p>
                      <a:pPr marL="0" marR="0" algn="ctr">
                        <a:lnSpc>
                          <a:spcPct val="107000"/>
                        </a:lnSpc>
                        <a:spcBef>
                          <a:spcPts val="0"/>
                        </a:spcBef>
                        <a:spcAft>
                          <a:spcPts val="0"/>
                        </a:spcAft>
                      </a:pPr>
                      <a:r>
                        <a:rPr lang="en-US" sz="1000">
                          <a:effectLst/>
                        </a:rPr>
                        <a:t>Question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1000">
                          <a:effectLst/>
                        </a:rPr>
                        <a:t># Responses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1000">
                          <a:effectLst/>
                        </a:rPr>
                        <a:t>“Strongly Disagree”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1000">
                          <a:effectLst/>
                        </a:rPr>
                        <a:t>“Disagree”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1000">
                          <a:effectLst/>
                        </a:rPr>
                        <a:t>“Neutral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1000">
                          <a:effectLst/>
                        </a:rPr>
                        <a:t>“Agree”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1000">
                          <a:effectLst/>
                        </a:rPr>
                        <a:t>“Strongly 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1000">
                          <a:effectLst/>
                        </a:rPr>
                        <a:t>Average Score (SD)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extLst>
                  <a:ext uri="{0D108BD9-81ED-4DB2-BD59-A6C34878D82A}">
                    <a16:rowId xmlns:a16="http://schemas.microsoft.com/office/drawing/2014/main" val="2379747213"/>
                  </a:ext>
                </a:extLst>
              </a:tr>
              <a:tr h="1258378">
                <a:tc>
                  <a:txBody>
                    <a:bodyPr/>
                    <a:lstStyle/>
                    <a:p>
                      <a:pPr marL="0" marR="0" algn="ctr">
                        <a:lnSpc>
                          <a:spcPct val="107000"/>
                        </a:lnSpc>
                        <a:spcBef>
                          <a:spcPts val="0"/>
                        </a:spcBef>
                        <a:spcAft>
                          <a:spcPts val="0"/>
                        </a:spcAft>
                      </a:pPr>
                      <a:r>
                        <a:rPr lang="en-US" sz="900">
                          <a:effectLst/>
                        </a:rPr>
                        <a:t>The service-learning project improved my community engagement skills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a:effectLst/>
                        </a:rPr>
                        <a:t>48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a:effectLst/>
                        </a:rPr>
                        <a:t>0 (0%)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a:effectLst/>
                        </a:rPr>
                        <a:t>2 (4%)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a:effectLst/>
                        </a:rPr>
                        <a:t>11 (23%)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a:effectLst/>
                        </a:rPr>
                        <a:t>14 (29%)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a:effectLst/>
                        </a:rPr>
                        <a:t>21 (44%)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a:effectLst/>
                        </a:rPr>
                        <a:t>4.13 (0.90)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extLst>
                  <a:ext uri="{0D108BD9-81ED-4DB2-BD59-A6C34878D82A}">
                    <a16:rowId xmlns:a16="http://schemas.microsoft.com/office/drawing/2014/main" val="3622902321"/>
                  </a:ext>
                </a:extLst>
              </a:tr>
              <a:tr h="1258378">
                <a:tc>
                  <a:txBody>
                    <a:bodyPr/>
                    <a:lstStyle/>
                    <a:p>
                      <a:pPr marL="0" marR="0" algn="ctr">
                        <a:lnSpc>
                          <a:spcPct val="107000"/>
                        </a:lnSpc>
                        <a:spcBef>
                          <a:spcPts val="0"/>
                        </a:spcBef>
                        <a:spcAft>
                          <a:spcPts val="0"/>
                        </a:spcAft>
                      </a:pPr>
                      <a:r>
                        <a:rPr lang="en-US" sz="900">
                          <a:effectLst/>
                        </a:rPr>
                        <a:t>I felt as though my participation in service-learning benefitted my community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a:effectLst/>
                        </a:rPr>
                        <a:t>48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a:effectLst/>
                        </a:rPr>
                        <a:t>0 (0%)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a:effectLst/>
                        </a:rPr>
                        <a:t>0 (0%)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a:effectLst/>
                        </a:rPr>
                        <a:t>17 (35%)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a:effectLst/>
                        </a:rPr>
                        <a:t>10 (21%)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a:effectLst/>
                        </a:rPr>
                        <a:t>21 (44%)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tc>
                  <a:txBody>
                    <a:bodyPr/>
                    <a:lstStyle/>
                    <a:p>
                      <a:pPr marL="0" marR="0" algn="ctr">
                        <a:lnSpc>
                          <a:spcPct val="107000"/>
                        </a:lnSpc>
                        <a:spcBef>
                          <a:spcPts val="0"/>
                        </a:spcBef>
                        <a:spcAft>
                          <a:spcPts val="0"/>
                        </a:spcAft>
                      </a:pPr>
                      <a:r>
                        <a:rPr lang="en-US" sz="900" dirty="0">
                          <a:effectLst/>
                        </a:rPr>
                        <a:t>4.08 (0.89)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128" marR="59128" marT="0" marB="0"/>
                </a:tc>
                <a:extLst>
                  <a:ext uri="{0D108BD9-81ED-4DB2-BD59-A6C34878D82A}">
                    <a16:rowId xmlns:a16="http://schemas.microsoft.com/office/drawing/2014/main" val="4047770300"/>
                  </a:ext>
                </a:extLst>
              </a:tr>
            </a:tbl>
          </a:graphicData>
        </a:graphic>
      </p:graphicFrame>
      <p:sp>
        <p:nvSpPr>
          <p:cNvPr id="7" name="Text Placeholder 6">
            <a:extLst>
              <a:ext uri="{FF2B5EF4-FFF2-40B4-BE49-F238E27FC236}">
                <a16:creationId xmlns:a16="http://schemas.microsoft.com/office/drawing/2014/main" id="{8125CFC3-A831-8F47-B441-9251BD8D8D12}"/>
              </a:ext>
            </a:extLst>
          </p:cNvPr>
          <p:cNvSpPr>
            <a:spLocks noGrp="1"/>
          </p:cNvSpPr>
          <p:nvPr>
            <p:ph type="body" sz="quarter" idx="3"/>
          </p:nvPr>
        </p:nvSpPr>
        <p:spPr/>
        <p:txBody>
          <a:bodyPr/>
          <a:lstStyle/>
          <a:p>
            <a:pPr algn="ctr"/>
            <a:r>
              <a:rPr lang="en-US" dirty="0"/>
              <a:t>Spring 2020</a:t>
            </a:r>
          </a:p>
        </p:txBody>
      </p:sp>
      <p:graphicFrame>
        <p:nvGraphicFramePr>
          <p:cNvPr id="10" name="Content Placeholder 9">
            <a:extLst>
              <a:ext uri="{FF2B5EF4-FFF2-40B4-BE49-F238E27FC236}">
                <a16:creationId xmlns:a16="http://schemas.microsoft.com/office/drawing/2014/main" id="{0CEDCA40-BE5D-6D41-8AE3-213E26E95469}"/>
              </a:ext>
            </a:extLst>
          </p:cNvPr>
          <p:cNvGraphicFramePr>
            <a:graphicFrameLocks noGrp="1"/>
          </p:cNvGraphicFramePr>
          <p:nvPr>
            <p:ph sz="quarter" idx="4"/>
          </p:nvPr>
        </p:nvGraphicFramePr>
        <p:xfrm>
          <a:off x="6172201" y="2552113"/>
          <a:ext cx="5183186" cy="3591908"/>
        </p:xfrm>
        <a:graphic>
          <a:graphicData uri="http://schemas.openxmlformats.org/drawingml/2006/table">
            <a:tbl>
              <a:tblPr firstRow="1" firstCol="1" bandRow="1">
                <a:tableStyleId>{5C22544A-7EE6-4342-B048-85BDC9FD1C3A}</a:tableStyleId>
              </a:tblPr>
              <a:tblGrid>
                <a:gridCol w="637651">
                  <a:extLst>
                    <a:ext uri="{9D8B030D-6E8A-4147-A177-3AD203B41FA5}">
                      <a16:colId xmlns:a16="http://schemas.microsoft.com/office/drawing/2014/main" val="723158109"/>
                    </a:ext>
                  </a:extLst>
                </a:gridCol>
                <a:gridCol w="652506">
                  <a:extLst>
                    <a:ext uri="{9D8B030D-6E8A-4147-A177-3AD203B41FA5}">
                      <a16:colId xmlns:a16="http://schemas.microsoft.com/office/drawing/2014/main" val="678975043"/>
                    </a:ext>
                  </a:extLst>
                </a:gridCol>
                <a:gridCol w="638202">
                  <a:extLst>
                    <a:ext uri="{9D8B030D-6E8A-4147-A177-3AD203B41FA5}">
                      <a16:colId xmlns:a16="http://schemas.microsoft.com/office/drawing/2014/main" val="401690152"/>
                    </a:ext>
                  </a:extLst>
                </a:gridCol>
                <a:gridCol w="681665">
                  <a:extLst>
                    <a:ext uri="{9D8B030D-6E8A-4147-A177-3AD203B41FA5}">
                      <a16:colId xmlns:a16="http://schemas.microsoft.com/office/drawing/2014/main" val="1827012827"/>
                    </a:ext>
                  </a:extLst>
                </a:gridCol>
                <a:gridCol w="601890">
                  <a:extLst>
                    <a:ext uri="{9D8B030D-6E8A-4147-A177-3AD203B41FA5}">
                      <a16:colId xmlns:a16="http://schemas.microsoft.com/office/drawing/2014/main" val="1577540457"/>
                    </a:ext>
                  </a:extLst>
                </a:gridCol>
                <a:gridCol w="583734">
                  <a:extLst>
                    <a:ext uri="{9D8B030D-6E8A-4147-A177-3AD203B41FA5}">
                      <a16:colId xmlns:a16="http://schemas.microsoft.com/office/drawing/2014/main" val="4156497775"/>
                    </a:ext>
                  </a:extLst>
                </a:gridCol>
                <a:gridCol w="634350">
                  <a:extLst>
                    <a:ext uri="{9D8B030D-6E8A-4147-A177-3AD203B41FA5}">
                      <a16:colId xmlns:a16="http://schemas.microsoft.com/office/drawing/2014/main" val="3953760983"/>
                    </a:ext>
                  </a:extLst>
                </a:gridCol>
                <a:gridCol w="753188">
                  <a:extLst>
                    <a:ext uri="{9D8B030D-6E8A-4147-A177-3AD203B41FA5}">
                      <a16:colId xmlns:a16="http://schemas.microsoft.com/office/drawing/2014/main" val="4222333148"/>
                    </a:ext>
                  </a:extLst>
                </a:gridCol>
              </a:tblGrid>
              <a:tr h="669892">
                <a:tc>
                  <a:txBody>
                    <a:bodyPr/>
                    <a:lstStyle/>
                    <a:p>
                      <a:pPr marL="0" marR="0" algn="ctr">
                        <a:lnSpc>
                          <a:spcPct val="107000"/>
                        </a:lnSpc>
                        <a:spcBef>
                          <a:spcPts val="0"/>
                        </a:spcBef>
                        <a:spcAft>
                          <a:spcPts val="0"/>
                        </a:spcAft>
                      </a:pPr>
                      <a:r>
                        <a:rPr lang="en-US" sz="1000">
                          <a:effectLst/>
                        </a:rPr>
                        <a:t>Question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1000">
                          <a:effectLst/>
                        </a:rPr>
                        <a:t># Responses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1000">
                          <a:effectLst/>
                        </a:rPr>
                        <a:t>“Strongly Disagree”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1000">
                          <a:effectLst/>
                        </a:rPr>
                        <a:t>“Disagree”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1000">
                          <a:effectLst/>
                        </a:rPr>
                        <a:t>“Neutral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1000">
                          <a:effectLst/>
                        </a:rPr>
                        <a:t>“Agree”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1000">
                          <a:effectLst/>
                        </a:rPr>
                        <a:t>“Strongly 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1000">
                          <a:effectLst/>
                        </a:rPr>
                        <a:t>Average Score (SD)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extLst>
                  <a:ext uri="{0D108BD9-81ED-4DB2-BD59-A6C34878D82A}">
                    <a16:rowId xmlns:a16="http://schemas.microsoft.com/office/drawing/2014/main" val="3033560242"/>
                  </a:ext>
                </a:extLst>
              </a:tr>
              <a:tr h="1264575">
                <a:tc>
                  <a:txBody>
                    <a:bodyPr/>
                    <a:lstStyle/>
                    <a:p>
                      <a:pPr marL="0" marR="0" algn="ctr">
                        <a:lnSpc>
                          <a:spcPct val="107000"/>
                        </a:lnSpc>
                        <a:spcBef>
                          <a:spcPts val="0"/>
                        </a:spcBef>
                        <a:spcAft>
                          <a:spcPts val="0"/>
                        </a:spcAft>
                      </a:pPr>
                      <a:r>
                        <a:rPr lang="en-US" sz="900">
                          <a:effectLst/>
                        </a:rPr>
                        <a:t>The service-learning project improved my community engagement skills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a:effectLst/>
                        </a:rPr>
                        <a:t>37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a:effectLst/>
                        </a:rPr>
                        <a:t>0 (0%)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a:effectLst/>
                        </a:rPr>
                        <a:t>1 (3%)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a:effectLst/>
                        </a:rPr>
                        <a:t>6 (16%)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a:effectLst/>
                        </a:rPr>
                        <a:t>7 (19%)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a:effectLst/>
                        </a:rPr>
                        <a:t>23 (62%)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a:effectLst/>
                        </a:rPr>
                        <a:t>4.38 (0.94)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extLst>
                  <a:ext uri="{0D108BD9-81ED-4DB2-BD59-A6C34878D82A}">
                    <a16:rowId xmlns:a16="http://schemas.microsoft.com/office/drawing/2014/main" val="285183104"/>
                  </a:ext>
                </a:extLst>
              </a:tr>
              <a:tr h="1264575">
                <a:tc>
                  <a:txBody>
                    <a:bodyPr/>
                    <a:lstStyle/>
                    <a:p>
                      <a:pPr marL="0" marR="0" algn="ctr">
                        <a:lnSpc>
                          <a:spcPct val="107000"/>
                        </a:lnSpc>
                        <a:spcBef>
                          <a:spcPts val="0"/>
                        </a:spcBef>
                        <a:spcAft>
                          <a:spcPts val="0"/>
                        </a:spcAft>
                      </a:pPr>
                      <a:r>
                        <a:rPr lang="en-US" sz="900">
                          <a:effectLst/>
                        </a:rPr>
                        <a:t>I felt as though my participation in service-learning benefitted my community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a:effectLst/>
                        </a:rPr>
                        <a:t>37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a:effectLst/>
                        </a:rPr>
                        <a:t>0 (0%)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a:effectLst/>
                        </a:rPr>
                        <a:t>1 (3%)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a:effectLst/>
                        </a:rPr>
                        <a:t>4 (11%)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a:effectLst/>
                        </a:rPr>
                        <a:t>8 (22%)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a:effectLst/>
                        </a:rPr>
                        <a:t>24 (65%)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tc>
                  <a:txBody>
                    <a:bodyPr/>
                    <a:lstStyle/>
                    <a:p>
                      <a:pPr marL="0" marR="0" algn="ctr">
                        <a:lnSpc>
                          <a:spcPct val="107000"/>
                        </a:lnSpc>
                        <a:spcBef>
                          <a:spcPts val="0"/>
                        </a:spcBef>
                        <a:spcAft>
                          <a:spcPts val="0"/>
                        </a:spcAft>
                      </a:pPr>
                      <a:r>
                        <a:rPr lang="en-US" sz="900" dirty="0">
                          <a:effectLst/>
                        </a:rPr>
                        <a:t>4.49 (0.79)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419" marR="59419" marT="0" marB="0"/>
                </a:tc>
                <a:extLst>
                  <a:ext uri="{0D108BD9-81ED-4DB2-BD59-A6C34878D82A}">
                    <a16:rowId xmlns:a16="http://schemas.microsoft.com/office/drawing/2014/main" val="71484975"/>
                  </a:ext>
                </a:extLst>
              </a:tr>
            </a:tbl>
          </a:graphicData>
        </a:graphic>
      </p:graphicFrame>
    </p:spTree>
    <p:extLst>
      <p:ext uri="{BB962C8B-B14F-4D97-AF65-F5344CB8AC3E}">
        <p14:creationId xmlns:p14="http://schemas.microsoft.com/office/powerpoint/2010/main" val="11336814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438</TotalTime>
  <Words>4482</Words>
  <Application>Microsoft Macintosh PowerPoint</Application>
  <PresentationFormat>Widescreen</PresentationFormat>
  <Paragraphs>213</Paragraphs>
  <Slides>11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Service Learning at an HSI</vt:lpstr>
      <vt:lpstr>Introduction</vt:lpstr>
      <vt:lpstr>Why Does Service-Learning Matter?</vt:lpstr>
      <vt:lpstr>Why Examine Service Learning at HSI’s?</vt:lpstr>
      <vt:lpstr>Background of UTRGV</vt:lpstr>
      <vt:lpstr>Structure of Service Learning</vt:lpstr>
      <vt:lpstr>Typology of Service-Learning Organizations</vt:lpstr>
      <vt:lpstr>Research Design</vt:lpstr>
      <vt:lpstr>Student Feedback on Service Learning: Quantitative</vt:lpstr>
      <vt:lpstr>Student Feedback on Service Learning - Qualitative</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Learning at an HSI</dc:title>
  <dc:creator>Andrew Smith</dc:creator>
  <cp:lastModifiedBy>Andrew Smith</cp:lastModifiedBy>
  <cp:revision>1</cp:revision>
  <dcterms:created xsi:type="dcterms:W3CDTF">2021-09-20T16:44:47Z</dcterms:created>
  <dcterms:modified xsi:type="dcterms:W3CDTF">2021-09-28T19:47:01Z</dcterms:modified>
</cp:coreProperties>
</file>