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257" r:id="rId5"/>
    <p:sldId id="267" r:id="rId6"/>
    <p:sldId id="266" r:id="rId7"/>
    <p:sldId id="268" r:id="rId8"/>
    <p:sldId id="269" r:id="rId9"/>
    <p:sldId id="270" r:id="rId10"/>
    <p:sldId id="271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5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F9C543-9442-4912-9B15-ECA0A0CCB698}" type="datetimeFigureOut">
              <a:rPr lang="en-CA" smtClean="0"/>
              <a:t>2023-01-27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580367-7782-4EF8-8E8F-48E0CD39802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5053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0BD9-DCC6-4A0F-A1AC-A28AFF4F727B}" type="datetime1">
              <a:rPr lang="en-CA" smtClean="0"/>
              <a:t>2023-01-27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603E-AEAB-44AE-B3ED-2CAFC5EAD6E0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48545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08F9-E6B7-4D65-8564-FBB549B06E10}" type="datetime1">
              <a:rPr lang="en-CA" smtClean="0"/>
              <a:t>2023-01-27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603E-AEAB-44AE-B3ED-2CAFC5EAD6E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08918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49E69-2926-4235-9A73-3DAC6296A072}" type="datetime1">
              <a:rPr lang="en-CA" smtClean="0"/>
              <a:t>2023-01-27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603E-AEAB-44AE-B3ED-2CAFC5EAD6E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292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8554-9C97-4E95-A7C6-A85E55D76C9C}" type="datetime1">
              <a:rPr lang="en-CA" smtClean="0"/>
              <a:t>2023-01-27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603E-AEAB-44AE-B3ED-2CAFC5EAD6E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6422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F7D3-E983-44D9-9EC9-1EB1BBB3D4BB}" type="datetime1">
              <a:rPr lang="en-CA" smtClean="0"/>
              <a:t>2023-01-27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603E-AEAB-44AE-B3ED-2CAFC5EAD6E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5557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7FC9-E976-4E9B-896A-65CC1713CF43}" type="datetime1">
              <a:rPr lang="en-CA" smtClean="0"/>
              <a:t>2023-01-27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603E-AEAB-44AE-B3ED-2CAFC5EAD6E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43571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F9E4-8DC5-4225-B308-A2562C43A2DE}" type="datetime1">
              <a:rPr lang="en-CA" smtClean="0"/>
              <a:t>2023-01-27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603E-AEAB-44AE-B3ED-2CAFC5EAD6E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9023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DE27-741C-4A26-A5A4-71CC2AFA20BD}" type="datetime1">
              <a:rPr lang="en-CA" smtClean="0"/>
              <a:t>2023-01-27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603E-AEAB-44AE-B3ED-2CAFC5EAD6E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15151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41DA-D938-44C1-BB52-5113F311931E}" type="datetime1">
              <a:rPr lang="en-CA" smtClean="0"/>
              <a:t>2023-01-27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603E-AEAB-44AE-B3ED-2CAFC5EAD6E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32731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871D-ED07-4E6F-9E8D-0BD98E6F2A35}" type="datetime1">
              <a:rPr lang="en-CA" smtClean="0"/>
              <a:t>2023-01-27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603E-AEAB-44AE-B3ED-2CAFC5EAD6E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7481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AB505-5A3C-4A29-95F8-F85F2C08F1CA}" type="datetime1">
              <a:rPr lang="en-CA" smtClean="0"/>
              <a:t>2023-01-27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603E-AEAB-44AE-B3ED-2CAFC5EAD6E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78668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B0F4B-EA7A-4002-8E58-192B78F5CB92}" type="datetime1">
              <a:rPr lang="en-CA" smtClean="0"/>
              <a:t>2023-01-27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4603E-AEAB-44AE-B3ED-2CAFC5EAD6E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58865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nbcnews.com/better/relationships/survival-fittest-has-evolved-try-survival-kindest-n73019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theguardian.com/media/2007/jan/25/broadcasting.rac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3071B5-818B-27FA-06EF-8CC956C061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367" r="74783" b="74682"/>
          <a:stretch/>
        </p:blipFill>
        <p:spPr>
          <a:xfrm>
            <a:off x="6597173" y="216887"/>
            <a:ext cx="2416200" cy="8054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24BB96-96F7-45E3-061A-F89E28D8CA7E}"/>
              </a:ext>
            </a:extLst>
          </p:cNvPr>
          <p:cNvSpPr txBox="1"/>
          <p:nvPr/>
        </p:nvSpPr>
        <p:spPr>
          <a:xfrm>
            <a:off x="195943" y="216887"/>
            <a:ext cx="63289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Louai Rahal, MA, MSc., LL.M., PhD</a:t>
            </a:r>
          </a:p>
          <a:p>
            <a:r>
              <a:rPr lang="en-US" sz="18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APSA Teaching and Learning Conference, 2023</a:t>
            </a:r>
          </a:p>
          <a:p>
            <a:r>
              <a:rPr lang="en-US" sz="1800" b="0" i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Failure to Generalize Empathy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395310-BE6F-248A-8D86-C80914A59480}"/>
              </a:ext>
            </a:extLst>
          </p:cNvPr>
          <p:cNvSpPr/>
          <p:nvPr/>
        </p:nvSpPr>
        <p:spPr>
          <a:xfrm>
            <a:off x="195943" y="1306286"/>
            <a:ext cx="881743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8C2C2C-A78B-7D89-FECC-D8F19FA78280}"/>
              </a:ext>
            </a:extLst>
          </p:cNvPr>
          <p:cNvSpPr/>
          <p:nvPr/>
        </p:nvSpPr>
        <p:spPr>
          <a:xfrm>
            <a:off x="0" y="5676022"/>
            <a:ext cx="8837012" cy="64633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Failure To Generalize Empathy</a:t>
            </a:r>
          </a:p>
        </p:txBody>
      </p:sp>
    </p:spTree>
    <p:extLst>
      <p:ext uri="{BB962C8B-B14F-4D97-AF65-F5344CB8AC3E}">
        <p14:creationId xmlns:p14="http://schemas.microsoft.com/office/powerpoint/2010/main" val="990944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3071B5-818B-27FA-06EF-8CC956C061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367" r="74783" b="74682"/>
          <a:stretch/>
        </p:blipFill>
        <p:spPr>
          <a:xfrm>
            <a:off x="6597173" y="216887"/>
            <a:ext cx="2416200" cy="8054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24BB96-96F7-45E3-061A-F89E28D8CA7E}"/>
              </a:ext>
            </a:extLst>
          </p:cNvPr>
          <p:cNvSpPr txBox="1"/>
          <p:nvPr/>
        </p:nvSpPr>
        <p:spPr>
          <a:xfrm>
            <a:off x="195943" y="216887"/>
            <a:ext cx="63289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Louai Rahal, MA, MSc., LL.M., PhD</a:t>
            </a:r>
          </a:p>
          <a:p>
            <a:r>
              <a:rPr lang="en-US" sz="18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APSA Teaching and Learning Conference, 2023</a:t>
            </a:r>
          </a:p>
          <a:p>
            <a:r>
              <a:rPr lang="en-US" sz="1800" b="0" i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Failure to Generalize Empathy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395310-BE6F-248A-8D86-C80914A59480}"/>
              </a:ext>
            </a:extLst>
          </p:cNvPr>
          <p:cNvSpPr/>
          <p:nvPr/>
        </p:nvSpPr>
        <p:spPr>
          <a:xfrm>
            <a:off x="195943" y="1306286"/>
            <a:ext cx="881743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6B05F8-EA21-A17E-7ED8-43B451110577}"/>
              </a:ext>
            </a:extLst>
          </p:cNvPr>
          <p:cNvSpPr/>
          <p:nvPr/>
        </p:nvSpPr>
        <p:spPr>
          <a:xfrm>
            <a:off x="130627" y="6513351"/>
            <a:ext cx="881743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" name="Picture 2" descr="Research Shows Chimpanzees Cooperate First and Think Later - Jane Goodall's  Good for All News">
            <a:extLst>
              <a:ext uri="{FF2B5EF4-FFF2-40B4-BE49-F238E27FC236}">
                <a16:creationId xmlns:a16="http://schemas.microsoft.com/office/drawing/2014/main" id="{5D3B27E3-2BE1-2733-6189-64298E80C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75" y="2509123"/>
            <a:ext cx="2668265" cy="2635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55941E-292B-B074-5BB4-F08A083EF464}"/>
              </a:ext>
            </a:extLst>
          </p:cNvPr>
          <p:cNvSpPr txBox="1"/>
          <p:nvPr/>
        </p:nvSpPr>
        <p:spPr>
          <a:xfrm>
            <a:off x="536180" y="5378233"/>
            <a:ext cx="5477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Within their community: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Empathy and compassion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Violence then reconciliation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B6E383-784E-ECB2-4606-42FB5C0A3A90}"/>
              </a:ext>
            </a:extLst>
          </p:cNvPr>
          <p:cNvSpPr txBox="1"/>
          <p:nvPr/>
        </p:nvSpPr>
        <p:spPr>
          <a:xfrm>
            <a:off x="5129136" y="5437961"/>
            <a:ext cx="3572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With ‘outsiders’: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Torture and genocidal behaviour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F4BD09-7A54-1CD9-555B-827C16F628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229" t="23293" r="43907" b="16055"/>
          <a:stretch/>
        </p:blipFill>
        <p:spPr>
          <a:xfrm>
            <a:off x="5676511" y="2281586"/>
            <a:ext cx="2090662" cy="311961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6F24BBD-1DF3-50DE-CA09-BCEEC91B54CC}"/>
              </a:ext>
            </a:extLst>
          </p:cNvPr>
          <p:cNvSpPr/>
          <p:nvPr/>
        </p:nvSpPr>
        <p:spPr>
          <a:xfrm>
            <a:off x="5819775" y="3287228"/>
            <a:ext cx="1947398" cy="1639253"/>
          </a:xfrm>
          <a:prstGeom prst="rect">
            <a:avLst/>
          </a:prstGeom>
          <a:solidFill>
            <a:schemeClr val="accent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8C64F5-6083-B246-741F-45544D817656}"/>
              </a:ext>
            </a:extLst>
          </p:cNvPr>
          <p:cNvSpPr txBox="1"/>
          <p:nvPr/>
        </p:nvSpPr>
        <p:spPr>
          <a:xfrm>
            <a:off x="5975149" y="3449154"/>
            <a:ext cx="15972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 of Chimpanzee being tortured by other Chimpanzees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9BE79AD-F5D1-7D8F-9B3E-780567B7F975}"/>
              </a:ext>
            </a:extLst>
          </p:cNvPr>
          <p:cNvSpPr/>
          <p:nvPr/>
        </p:nvSpPr>
        <p:spPr>
          <a:xfrm>
            <a:off x="-1554" y="1544637"/>
            <a:ext cx="901492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0" i="0" cap="none" spc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tillium Web" panose="020B0604020202020204" pitchFamily="2" charset="0"/>
              </a:rPr>
              <a:t>Chimpanzees: Empathy and Violence</a:t>
            </a:r>
            <a:endParaRPr lang="en-CA" sz="24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2929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3071B5-818B-27FA-06EF-8CC956C061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367" r="74783" b="74682"/>
          <a:stretch/>
        </p:blipFill>
        <p:spPr>
          <a:xfrm>
            <a:off x="6597173" y="216887"/>
            <a:ext cx="2416200" cy="8054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24BB96-96F7-45E3-061A-F89E28D8CA7E}"/>
              </a:ext>
            </a:extLst>
          </p:cNvPr>
          <p:cNvSpPr txBox="1"/>
          <p:nvPr/>
        </p:nvSpPr>
        <p:spPr>
          <a:xfrm>
            <a:off x="195943" y="216887"/>
            <a:ext cx="63289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Louai Rahal, MA, MSc., LL.M., PhD</a:t>
            </a:r>
          </a:p>
          <a:p>
            <a:r>
              <a:rPr lang="en-US" sz="18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APSA Teaching and Learning Conference, 2023</a:t>
            </a:r>
          </a:p>
          <a:p>
            <a:r>
              <a:rPr lang="en-US" sz="1800" b="0" i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Failure to Generalize Empathy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395310-BE6F-248A-8D86-C80914A59480}"/>
              </a:ext>
            </a:extLst>
          </p:cNvPr>
          <p:cNvSpPr/>
          <p:nvPr/>
        </p:nvSpPr>
        <p:spPr>
          <a:xfrm>
            <a:off x="195943" y="1306286"/>
            <a:ext cx="881743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6B05F8-EA21-A17E-7ED8-43B451110577}"/>
              </a:ext>
            </a:extLst>
          </p:cNvPr>
          <p:cNvSpPr/>
          <p:nvPr/>
        </p:nvSpPr>
        <p:spPr>
          <a:xfrm>
            <a:off x="130627" y="6513351"/>
            <a:ext cx="881743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C6FB2C-F81B-3689-0D3C-B20879B48DDA}"/>
              </a:ext>
            </a:extLst>
          </p:cNvPr>
          <p:cNvSpPr/>
          <p:nvPr/>
        </p:nvSpPr>
        <p:spPr>
          <a:xfrm>
            <a:off x="-1554" y="1544637"/>
            <a:ext cx="901492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0" i="0" cap="none" spc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tillium Web" panose="020B0604020202020204" pitchFamily="2" charset="0"/>
              </a:rPr>
              <a:t>Human Beings: Empathy, Indifference, and Violence</a:t>
            </a:r>
            <a:endParaRPr lang="en-CA" sz="24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C16489F-B630-F09B-F344-12BC17E316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04" t="29222" r="43333" b="29259"/>
          <a:stretch/>
        </p:blipFill>
        <p:spPr>
          <a:xfrm>
            <a:off x="195943" y="2623138"/>
            <a:ext cx="4172063" cy="308705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056B34E-05F1-C3C3-B85C-4E38EA31BDFB}"/>
              </a:ext>
            </a:extLst>
          </p:cNvPr>
          <p:cNvSpPr txBox="1"/>
          <p:nvPr/>
        </p:nvSpPr>
        <p:spPr>
          <a:xfrm>
            <a:off x="195943" y="5634905"/>
            <a:ext cx="329576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i="1" cap="all" dirty="0">
                <a:solidFill>
                  <a:srgbClr val="000000"/>
                </a:solidFill>
                <a:effectLst/>
                <a:latin typeface="Solido"/>
              </a:rPr>
              <a:t>OMAR MARQUES/GETTY IMAGES</a:t>
            </a:r>
            <a:endParaRPr lang="en-US" sz="1100" i="1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D077362-5AFD-B475-6090-E02B9A0F24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145" t="30203" r="37917" b="8730"/>
          <a:stretch/>
        </p:blipFill>
        <p:spPr>
          <a:xfrm>
            <a:off x="4914899" y="2596169"/>
            <a:ext cx="3743325" cy="314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997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3071B5-818B-27FA-06EF-8CC956C061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367" r="74783" b="74682"/>
          <a:stretch/>
        </p:blipFill>
        <p:spPr>
          <a:xfrm>
            <a:off x="6597173" y="216887"/>
            <a:ext cx="2416200" cy="8054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24BB96-96F7-45E3-061A-F89E28D8CA7E}"/>
              </a:ext>
            </a:extLst>
          </p:cNvPr>
          <p:cNvSpPr txBox="1"/>
          <p:nvPr/>
        </p:nvSpPr>
        <p:spPr>
          <a:xfrm>
            <a:off x="195943" y="216887"/>
            <a:ext cx="63289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Louai Rahal, MA, MSc., LL.M., PhD</a:t>
            </a:r>
          </a:p>
          <a:p>
            <a:r>
              <a:rPr lang="en-US" sz="18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APSA Teaching and Learning Conference, 2023</a:t>
            </a:r>
          </a:p>
          <a:p>
            <a:r>
              <a:rPr lang="en-US" sz="1800" b="0" i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Failure to Generalize Empathy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395310-BE6F-248A-8D86-C80914A59480}"/>
              </a:ext>
            </a:extLst>
          </p:cNvPr>
          <p:cNvSpPr/>
          <p:nvPr/>
        </p:nvSpPr>
        <p:spPr>
          <a:xfrm>
            <a:off x="195943" y="1306286"/>
            <a:ext cx="881743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6B05F8-EA21-A17E-7ED8-43B451110577}"/>
              </a:ext>
            </a:extLst>
          </p:cNvPr>
          <p:cNvSpPr/>
          <p:nvPr/>
        </p:nvSpPr>
        <p:spPr>
          <a:xfrm>
            <a:off x="130627" y="6513351"/>
            <a:ext cx="881743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C6FB2C-F81B-3689-0D3C-B20879B48DDA}"/>
              </a:ext>
            </a:extLst>
          </p:cNvPr>
          <p:cNvSpPr/>
          <p:nvPr/>
        </p:nvSpPr>
        <p:spPr>
          <a:xfrm>
            <a:off x="-1554" y="1544637"/>
            <a:ext cx="901492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0" i="0" cap="none" spc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tillium Web" panose="020B0604020202020204" pitchFamily="2" charset="0"/>
              </a:rPr>
              <a:t>Human Beings: Empathy, Indifference, and Violence</a:t>
            </a:r>
            <a:endParaRPr lang="en-CA" sz="24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C16489F-B630-F09B-F344-12BC17E316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04" t="29222" r="43333" b="29259"/>
          <a:stretch/>
        </p:blipFill>
        <p:spPr>
          <a:xfrm>
            <a:off x="195943" y="2623138"/>
            <a:ext cx="4172063" cy="308705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056B34E-05F1-C3C3-B85C-4E38EA31BDFB}"/>
              </a:ext>
            </a:extLst>
          </p:cNvPr>
          <p:cNvSpPr txBox="1"/>
          <p:nvPr/>
        </p:nvSpPr>
        <p:spPr>
          <a:xfrm>
            <a:off x="195943" y="5634905"/>
            <a:ext cx="329576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i="1" cap="all" dirty="0">
                <a:solidFill>
                  <a:srgbClr val="000000"/>
                </a:solidFill>
                <a:effectLst/>
                <a:latin typeface="Solido"/>
              </a:rPr>
              <a:t>OMAR MARQUES/GETTY IMAGES</a:t>
            </a:r>
            <a:endParaRPr lang="en-US" sz="1100" i="1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D077362-5AFD-B475-6090-E02B9A0F24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145" t="30203" r="37917" b="8730"/>
          <a:stretch/>
        </p:blipFill>
        <p:spPr>
          <a:xfrm>
            <a:off x="4914899" y="2596169"/>
            <a:ext cx="3743325" cy="31409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5894117-14E8-CB06-E5DA-E2BB50CE7EDA}"/>
              </a:ext>
            </a:extLst>
          </p:cNvPr>
          <p:cNvSpPr/>
          <p:nvPr/>
        </p:nvSpPr>
        <p:spPr>
          <a:xfrm>
            <a:off x="129852" y="1544637"/>
            <a:ext cx="8883521" cy="4684713"/>
          </a:xfrm>
          <a:prstGeom prst="rect">
            <a:avLst/>
          </a:prstGeom>
          <a:solidFill>
            <a:schemeClr val="accent1">
              <a:alpha val="8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F6F3FE-49BA-8C86-DB39-D7AF47F59D4A}"/>
              </a:ext>
            </a:extLst>
          </p:cNvPr>
          <p:cNvSpPr txBox="1"/>
          <p:nvPr/>
        </p:nvSpPr>
        <p:spPr>
          <a:xfrm>
            <a:off x="163285" y="3009555"/>
            <a:ext cx="8752114" cy="13542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3200" dirty="0">
                <a:solidFill>
                  <a:srgbClr val="C00000"/>
                </a:solidFill>
              </a:rPr>
              <a:t>High levels of Empathy can coexist with high levels of violence/indifference/hatred</a:t>
            </a:r>
          </a:p>
        </p:txBody>
      </p:sp>
    </p:spTree>
    <p:extLst>
      <p:ext uri="{BB962C8B-B14F-4D97-AF65-F5344CB8AC3E}">
        <p14:creationId xmlns:p14="http://schemas.microsoft.com/office/powerpoint/2010/main" val="2688765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3071B5-818B-27FA-06EF-8CC956C061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367" r="74783" b="74682"/>
          <a:stretch/>
        </p:blipFill>
        <p:spPr>
          <a:xfrm>
            <a:off x="6597173" y="216887"/>
            <a:ext cx="2416200" cy="8054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24BB96-96F7-45E3-061A-F89E28D8CA7E}"/>
              </a:ext>
            </a:extLst>
          </p:cNvPr>
          <p:cNvSpPr txBox="1"/>
          <p:nvPr/>
        </p:nvSpPr>
        <p:spPr>
          <a:xfrm>
            <a:off x="195943" y="216887"/>
            <a:ext cx="63289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Louai Rahal, MA, MSc., LL.M., PhD</a:t>
            </a:r>
          </a:p>
          <a:p>
            <a:r>
              <a:rPr lang="en-US" sz="18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APSA Teaching and Learning Conference, 2023</a:t>
            </a:r>
          </a:p>
          <a:p>
            <a:r>
              <a:rPr lang="en-US" sz="1800" b="0" i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Failure to Generalize Empathy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395310-BE6F-248A-8D86-C80914A59480}"/>
              </a:ext>
            </a:extLst>
          </p:cNvPr>
          <p:cNvSpPr/>
          <p:nvPr/>
        </p:nvSpPr>
        <p:spPr>
          <a:xfrm>
            <a:off x="195943" y="1306286"/>
            <a:ext cx="881743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6B05F8-EA21-A17E-7ED8-43B451110577}"/>
              </a:ext>
            </a:extLst>
          </p:cNvPr>
          <p:cNvSpPr/>
          <p:nvPr/>
        </p:nvSpPr>
        <p:spPr>
          <a:xfrm>
            <a:off x="130627" y="6513351"/>
            <a:ext cx="881743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C6FB2C-F81B-3689-0D3C-B20879B48DDA}"/>
              </a:ext>
            </a:extLst>
          </p:cNvPr>
          <p:cNvSpPr/>
          <p:nvPr/>
        </p:nvSpPr>
        <p:spPr>
          <a:xfrm>
            <a:off x="64536" y="1546330"/>
            <a:ext cx="901492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0" i="0" cap="none" spc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tillium Web" panose="020B0604020202020204" pitchFamily="2" charset="0"/>
              </a:rPr>
              <a:t>Explaining why Humans Fail to Generalize Empathy</a:t>
            </a:r>
          </a:p>
          <a:p>
            <a:pPr algn="ctr"/>
            <a:r>
              <a:rPr lang="en-US" sz="2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tillium Web" panose="020B0604020202020204" pitchFamily="2" charset="0"/>
              </a:rPr>
              <a:t>-Theory 1</a:t>
            </a:r>
            <a:endParaRPr lang="en-CA" sz="24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98E170-FC01-6612-DBCC-D3ADD7D3901E}"/>
              </a:ext>
            </a:extLst>
          </p:cNvPr>
          <p:cNvSpPr txBox="1"/>
          <p:nvPr/>
        </p:nvSpPr>
        <p:spPr>
          <a:xfrm>
            <a:off x="130627" y="3019425"/>
            <a:ext cx="45937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Darwin: We have prosocial instincts (altruism, empathy)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“Survival of the kindest”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Us vs Them distinctions and misrepresentations construct others as threats and as unworthy of empathy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E6E908-6C8D-7FA4-8633-FA0AACEB06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396" t="24222" r="25104" b="8676"/>
          <a:stretch/>
        </p:blipFill>
        <p:spPr>
          <a:xfrm>
            <a:off x="5264276" y="2803836"/>
            <a:ext cx="2860549" cy="25404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718FF72-DFBB-59C4-E33C-3D682C5A292F}"/>
              </a:ext>
            </a:extLst>
          </p:cNvPr>
          <p:cNvSpPr txBox="1"/>
          <p:nvPr/>
        </p:nvSpPr>
        <p:spPr>
          <a:xfrm>
            <a:off x="5372100" y="5770844"/>
            <a:ext cx="275272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4"/>
              </a:rPr>
              <a:t>https://www.nbcnews.com/better/relationships/survival-fittest-has-evolved-try-survival-kindest-n730196</a:t>
            </a:r>
            <a:r>
              <a:rPr lang="en-US" sz="1100" dirty="0"/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F0AAB0-5286-8E74-B481-FE09A5B4D840}"/>
              </a:ext>
            </a:extLst>
          </p:cNvPr>
          <p:cNvSpPr txBox="1"/>
          <p:nvPr/>
        </p:nvSpPr>
        <p:spPr>
          <a:xfrm>
            <a:off x="5441498" y="5344335"/>
            <a:ext cx="24833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i="0" dirty="0" err="1">
                <a:effectLst/>
                <a:latin typeface="var(--caption--source--font-family)"/>
              </a:rPr>
              <a:t>Portra</a:t>
            </a:r>
            <a:r>
              <a:rPr lang="en-US" sz="1100" b="0" i="0" dirty="0">
                <a:effectLst/>
                <a:latin typeface="var(--caption--source--font-family)"/>
              </a:rPr>
              <a:t> Images / Getty Images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484964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3071B5-818B-27FA-06EF-8CC956C061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367" r="74783" b="74682"/>
          <a:stretch/>
        </p:blipFill>
        <p:spPr>
          <a:xfrm>
            <a:off x="6597173" y="216887"/>
            <a:ext cx="2416200" cy="8054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24BB96-96F7-45E3-061A-F89E28D8CA7E}"/>
              </a:ext>
            </a:extLst>
          </p:cNvPr>
          <p:cNvSpPr txBox="1"/>
          <p:nvPr/>
        </p:nvSpPr>
        <p:spPr>
          <a:xfrm>
            <a:off x="195943" y="216887"/>
            <a:ext cx="63289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Louai Rahal, MA, MSc., LL.M., PhD</a:t>
            </a:r>
          </a:p>
          <a:p>
            <a:r>
              <a:rPr lang="en-US" sz="18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APSA Teaching and Learning Conference, 2023</a:t>
            </a:r>
          </a:p>
          <a:p>
            <a:r>
              <a:rPr lang="en-US" sz="1800" b="0" i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Failure to Generalize Empathy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395310-BE6F-248A-8D86-C80914A59480}"/>
              </a:ext>
            </a:extLst>
          </p:cNvPr>
          <p:cNvSpPr/>
          <p:nvPr/>
        </p:nvSpPr>
        <p:spPr>
          <a:xfrm>
            <a:off x="195943" y="1306286"/>
            <a:ext cx="881743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6B05F8-EA21-A17E-7ED8-43B451110577}"/>
              </a:ext>
            </a:extLst>
          </p:cNvPr>
          <p:cNvSpPr/>
          <p:nvPr/>
        </p:nvSpPr>
        <p:spPr>
          <a:xfrm>
            <a:off x="130627" y="6513351"/>
            <a:ext cx="881743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C6FB2C-F81B-3689-0D3C-B20879B48DDA}"/>
              </a:ext>
            </a:extLst>
          </p:cNvPr>
          <p:cNvSpPr/>
          <p:nvPr/>
        </p:nvSpPr>
        <p:spPr>
          <a:xfrm>
            <a:off x="64536" y="1546330"/>
            <a:ext cx="901492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0" i="0" cap="none" spc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tillium Web" panose="020B0604020202020204" pitchFamily="2" charset="0"/>
              </a:rPr>
              <a:t>Explaining why Humans Fail to Generalize Empathy</a:t>
            </a:r>
          </a:p>
          <a:p>
            <a:pPr algn="ctr"/>
            <a:r>
              <a:rPr lang="en-US" sz="2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tillium Web" panose="020B0604020202020204" pitchFamily="2" charset="0"/>
              </a:rPr>
              <a:t>-Theory 2</a:t>
            </a:r>
            <a:endParaRPr lang="en-CA" sz="24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98E170-FC01-6612-DBCC-D3ADD7D3901E}"/>
              </a:ext>
            </a:extLst>
          </p:cNvPr>
          <p:cNvSpPr txBox="1"/>
          <p:nvPr/>
        </p:nvSpPr>
        <p:spPr>
          <a:xfrm>
            <a:off x="130627" y="3019425"/>
            <a:ext cx="45937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Empathy is prone to bias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By putting the spotlight on the suffering of one individual/group, empathy turns our attention away from other individuals/groups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Focus on “rational compassion”</a:t>
            </a:r>
          </a:p>
        </p:txBody>
      </p:sp>
      <p:pic>
        <p:nvPicPr>
          <p:cNvPr id="1026" name="Picture 2" descr="Against Empathy: The Case for Rational Compassion: Bloom, Paul:  9780062339331: Books - Amazon.ca">
            <a:extLst>
              <a:ext uri="{FF2B5EF4-FFF2-40B4-BE49-F238E27FC236}">
                <a16:creationId xmlns:a16="http://schemas.microsoft.com/office/drawing/2014/main" id="{B825A4A6-3C04-F057-A896-239AB18B5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601" y="2947088"/>
            <a:ext cx="1884168" cy="284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332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3071B5-818B-27FA-06EF-8CC956C061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367" r="74783" b="74682"/>
          <a:stretch/>
        </p:blipFill>
        <p:spPr>
          <a:xfrm>
            <a:off x="6597173" y="216887"/>
            <a:ext cx="2416200" cy="8054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24BB96-96F7-45E3-061A-F89E28D8CA7E}"/>
              </a:ext>
            </a:extLst>
          </p:cNvPr>
          <p:cNvSpPr txBox="1"/>
          <p:nvPr/>
        </p:nvSpPr>
        <p:spPr>
          <a:xfrm>
            <a:off x="195943" y="216887"/>
            <a:ext cx="63289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Louai Rahal, MA, MSc., LL.M., PhD</a:t>
            </a:r>
          </a:p>
          <a:p>
            <a:r>
              <a:rPr lang="en-US" sz="18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APSA Teaching and Learning Conference, 2023</a:t>
            </a:r>
          </a:p>
          <a:p>
            <a:r>
              <a:rPr lang="en-US" sz="1800" b="0" i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Failure to Generalize Empathy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395310-BE6F-248A-8D86-C80914A59480}"/>
              </a:ext>
            </a:extLst>
          </p:cNvPr>
          <p:cNvSpPr/>
          <p:nvPr/>
        </p:nvSpPr>
        <p:spPr>
          <a:xfrm>
            <a:off x="195943" y="1306286"/>
            <a:ext cx="881743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6B05F8-EA21-A17E-7ED8-43B451110577}"/>
              </a:ext>
            </a:extLst>
          </p:cNvPr>
          <p:cNvSpPr/>
          <p:nvPr/>
        </p:nvSpPr>
        <p:spPr>
          <a:xfrm>
            <a:off x="130627" y="6513351"/>
            <a:ext cx="881743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3031FE-7DDE-097A-9135-D9997253AF78}"/>
              </a:ext>
            </a:extLst>
          </p:cNvPr>
          <p:cNvSpPr txBox="1"/>
          <p:nvPr/>
        </p:nvSpPr>
        <p:spPr>
          <a:xfrm>
            <a:off x="318408" y="2289729"/>
            <a:ext cx="42862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Assignment:</a:t>
            </a:r>
          </a:p>
          <a:p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Pick one theory (Theory 1 or Theory 2), summarize it and get ready to defend it in a debate.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Bring examples of misrepresentations that have dehumanized particular social groups and explain the impact of these misrepresentations based on the theory that you picked.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C46E8E-13AF-899F-9663-F8743E6927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917" t="16501" r="31875" b="9618"/>
          <a:stretch/>
        </p:blipFill>
        <p:spPr>
          <a:xfrm>
            <a:off x="5238750" y="2453299"/>
            <a:ext cx="3318771" cy="27469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BB9375D-8C8C-691C-B42A-F6C2D9E25553}"/>
              </a:ext>
            </a:extLst>
          </p:cNvPr>
          <p:cNvSpPr txBox="1"/>
          <p:nvPr/>
        </p:nvSpPr>
        <p:spPr>
          <a:xfrm>
            <a:off x="5238750" y="5243467"/>
            <a:ext cx="32096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4"/>
              </a:rPr>
              <a:t>https://www.theguardian.com/media/2007/jan/25/broadcasting.race</a:t>
            </a:r>
            <a:r>
              <a:rPr lang="en-U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4531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8E1C6F97FE04FBCED58B9BCDF553D" ma:contentTypeVersion="7" ma:contentTypeDescription="Create a new document." ma:contentTypeScope="" ma:versionID="382edb0832e8dbad22d99e858a8ec37e">
  <xsd:schema xmlns:xsd="http://www.w3.org/2001/XMLSchema" xmlns:xs="http://www.w3.org/2001/XMLSchema" xmlns:p="http://schemas.microsoft.com/office/2006/metadata/properties" xmlns:ns3="d8149eaf-69ae-4ba5-871c-0ebec8180c6d" xmlns:ns4="2b2d9c40-09be-4f04-8b03-e23cf52aa737" targetNamespace="http://schemas.microsoft.com/office/2006/metadata/properties" ma:root="true" ma:fieldsID="7a86c21c5a29a9fe31b1cf8fd9c2abbb" ns3:_="" ns4:_="">
    <xsd:import namespace="d8149eaf-69ae-4ba5-871c-0ebec8180c6d"/>
    <xsd:import namespace="2b2d9c40-09be-4f04-8b03-e23cf52aa73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149eaf-69ae-4ba5-871c-0ebec8180c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2d9c40-09be-4f04-8b03-e23cf52aa73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37CC90-F22F-40BC-BB1B-E23BF4098C70}">
  <ds:schemaRefs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dcmitype/"/>
    <ds:schemaRef ds:uri="http://www.w3.org/XML/1998/namespace"/>
    <ds:schemaRef ds:uri="http://purl.org/dc/elements/1.1/"/>
    <ds:schemaRef ds:uri="http://schemas.microsoft.com/office/infopath/2007/PartnerControls"/>
    <ds:schemaRef ds:uri="d8149eaf-69ae-4ba5-871c-0ebec8180c6d"/>
    <ds:schemaRef ds:uri="2b2d9c40-09be-4f04-8b03-e23cf52aa737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CFFC969F-56FD-4B77-A870-F61E46D67E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149eaf-69ae-4ba5-871c-0ebec8180c6d"/>
    <ds:schemaRef ds:uri="2b2d9c40-09be-4f04-8b03-e23cf52aa7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681CDF-6608-4C8A-A62F-FDAD72C89C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281</TotalTime>
  <Words>419</Words>
  <Application>Microsoft Office PowerPoint</Application>
  <PresentationFormat>On-screen Show (4:3)</PresentationFormat>
  <Paragraphs>52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Solido</vt:lpstr>
      <vt:lpstr>Titillium Web</vt:lpstr>
      <vt:lpstr>var(--caption--source--font-family)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Louai Rahal</dc:creator>
  <cp:lastModifiedBy>Louai Rahal</cp:lastModifiedBy>
  <cp:revision>6</cp:revision>
  <dcterms:created xsi:type="dcterms:W3CDTF">2022-09-11T18:27:48Z</dcterms:created>
  <dcterms:modified xsi:type="dcterms:W3CDTF">2023-01-27T16:56:01Z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0x0101000E88E1C6F97FE04FBCED58B9BCDF553D</vt:lpwstr>
  </property>
</Properties>
</file>