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43"/>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x="18288000" cy="10287000"/>
  <p:notesSz cx="6858000" cy="9144000"/>
  <p:embeddedFontLst>
    <p:embeddedFont>
      <p:font typeface="Code Pro Bold" charset="1" panose="00000800000000000000"/>
      <p:regular r:id="rId40"/>
    </p:embeddedFont>
    <p:embeddedFont>
      <p:font typeface="Canva Sans Bold" charset="1" panose="020B0803030501040103"/>
      <p:regular r:id="rId41"/>
    </p:embeddedFont>
    <p:embeddedFont>
      <p:font typeface="Neue Machina" charset="1" panose="00000500000000000000"/>
      <p:regular r:id="rId42"/>
    </p:embeddedFont>
    <p:embeddedFont>
      <p:font typeface="Open Sans Bold" charset="1" panose="020B0806030504020204"/>
      <p:regular r:id="rId46"/>
    </p:embeddedFont>
    <p:embeddedFont>
      <p:font typeface="Canva Sans" charset="1" panose="020B0503030501040103"/>
      <p:regular r:id="rId47"/>
    </p:embeddedFont>
    <p:embeddedFont>
      <p:font typeface="Neue Machina Ultra-Bold" charset="1" panose="00000900000000000000"/>
      <p:regular r:id="rId4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notesMasters/notesMaster1.xml" Type="http://schemas.openxmlformats.org/officeDocument/2006/relationships/notesMaster"/><Relationship Id="rId44" Target="theme/theme2.xml" Type="http://schemas.openxmlformats.org/officeDocument/2006/relationships/theme"/><Relationship Id="rId45" Target="notesSlides/notesSlide1.xml" Type="http://schemas.openxmlformats.org/officeDocument/2006/relationships/notesSlide"/><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Survey Results</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https://www.semanticscholar.org" TargetMode="External" Type="http://schemas.openxmlformats.org/officeDocument/2006/relationships/hyperlink"/></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https://openalex.org" TargetMode="External" Type="http://schemas.openxmlformats.org/officeDocument/2006/relationships/hyperlink"/></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https://elicit.com"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https://consensus.app" TargetMode="External" Type="http://schemas.openxmlformats.org/officeDocument/2006/relationships/hyperlink"/></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https://www.perplexity.ai" TargetMode="External" Type="http://schemas.openxmlformats.org/officeDocument/2006/relationships/hyperlink"/></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https://keenious.com"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https://researchrabbitapp.com"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png" Type="http://schemas.openxmlformats.org/officeDocument/2006/relationships/image"/><Relationship Id="rId4" Target="../media/image27.png" Type="http://schemas.openxmlformats.org/officeDocument/2006/relationships/image"/><Relationship Id="rId5" Target="../media/image28.png" Type="http://schemas.openxmlformats.org/officeDocument/2006/relationships/image"/><Relationship Id="rId6" Target="../media/image2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https://consensus.app" TargetMode="External" Type="http://schemas.openxmlformats.org/officeDocument/2006/relationships/hyperlink"/><Relationship Id="rId5" Target="https://elicit.com" TargetMode="External" Type="http://schemas.openxmlformats.org/officeDocument/2006/relationships/hyperlink"/><Relationship Id="rId6" Target="https://www.perplexity.ai" TargetMode="External" Type="http://schemas.openxmlformats.org/officeDocument/2006/relationships/hyperlink"/><Relationship Id="rId7" Target="https://keenious.com/landing" TargetMode="External" Type="http://schemas.openxmlformats.org/officeDocument/2006/relationships/hyperlink"/></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svg" Type="http://schemas.openxmlformats.org/officeDocument/2006/relationships/image"/><Relationship Id="rId4" Target="https://library.yale.edu/sites/default/files/files/2025_01_08_AI_Literacy_Framework.pdf" TargetMode="External" Type="http://schemas.openxmlformats.org/officeDocument/2006/relationships/hyperlink"/><Relationship Id="rId5" Target="https://perspectives.lexisnexis.com/ai-curriculum-toolkit/index.html" TargetMode="External" Type="http://schemas.openxmlformats.org/officeDocument/2006/relationships/hyperlink"/><Relationship Id="rId6" Target="https://www.tandfonline.com/doi/full/10.1080/15512169.2024.2408767" TargetMode="External" Type="http://schemas.openxmlformats.org/officeDocument/2006/relationships/hyperlink"/></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 Id="rId3" Target="../media/image37.sv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8.png" Type="http://schemas.openxmlformats.org/officeDocument/2006/relationships/image"/><Relationship Id="rId3" Target="../media/image39.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edia/image41.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https://publicationethics.org/cope-position-statements/ai-author" TargetMode="External" Type="http://schemas.openxmlformats.org/officeDocument/2006/relationships/hyperlink"/><Relationship Id="rId3" Target="https://copyright.gov/ai" TargetMode="External" Type="http://schemas.openxmlformats.org/officeDocument/2006/relationships/hyperlink"/><Relationship Id="rId4" Target="../media/image42.png" Type="http://schemas.openxmlformats.org/officeDocument/2006/relationships/image"/><Relationship Id="rId5" Target="../media/image43.sv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https://doi.org/10.33774/apsa-2025-l3vrn"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https://doi.org/10.33774/apsa-2025-l3vrn" TargetMode="External" Type="http://schemas.openxmlformats.org/officeDocument/2006/relationships/hyperlink"/><Relationship Id="rId4" Target="https://doi.org/10.33774/apsa-2025-l3vrn" TargetMode="External" Type="http://schemas.openxmlformats.org/officeDocument/2006/relationships/hyperlink"/><Relationship Id="rId5" Target="../media/image7.png" Type="http://schemas.openxmlformats.org/officeDocument/2006/relationships/image"/><Relationship Id="rId6" Target="../media/image8.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mentimeter.com/app/presentation/blw4u5y71w4hjmmwkwrkxma48uo2y5j7/edit?source=share-modal" TargetMode="External" Type="http://schemas.openxmlformats.org/officeDocument/2006/relationships/hyperlink"/><Relationship Id="rId3" Target="../media/image9.png" Type="http://schemas.openxmlformats.org/officeDocument/2006/relationships/image"/><Relationship Id="rId4" Target="../media/image1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1096490" y="1506496"/>
            <a:ext cx="6162810" cy="6162810"/>
          </a:xfrm>
          <a:custGeom>
            <a:avLst/>
            <a:gdLst/>
            <a:ahLst/>
            <a:cxnLst/>
            <a:rect r="r" b="b" t="t" l="l"/>
            <a:pathLst>
              <a:path h="6162810" w="6162810">
                <a:moveTo>
                  <a:pt x="0" y="0"/>
                </a:moveTo>
                <a:lnTo>
                  <a:pt x="6162810" y="0"/>
                </a:lnTo>
                <a:lnTo>
                  <a:pt x="6162810" y="6162810"/>
                </a:lnTo>
                <a:lnTo>
                  <a:pt x="0" y="6162810"/>
                </a:lnTo>
                <a:lnTo>
                  <a:pt x="0" y="0"/>
                </a:lnTo>
                <a:close/>
              </a:path>
            </a:pathLst>
          </a:custGeom>
          <a:blipFill>
            <a:blip r:embed="rId2"/>
            <a:stretch>
              <a:fillRect l="0" t="0" r="0" b="0"/>
            </a:stretch>
          </a:blipFill>
        </p:spPr>
      </p:sp>
      <p:sp>
        <p:nvSpPr>
          <p:cNvPr name="Freeform 6" id="6"/>
          <p:cNvSpPr/>
          <p:nvPr/>
        </p:nvSpPr>
        <p:spPr>
          <a:xfrm flipH="false" flipV="false" rot="0">
            <a:off x="9631570" y="8374062"/>
            <a:ext cx="8278999" cy="1246301"/>
          </a:xfrm>
          <a:custGeom>
            <a:avLst/>
            <a:gdLst/>
            <a:ahLst/>
            <a:cxnLst/>
            <a:rect r="r" b="b" t="t" l="l"/>
            <a:pathLst>
              <a:path h="1246301" w="8278999">
                <a:moveTo>
                  <a:pt x="0" y="0"/>
                </a:moveTo>
                <a:lnTo>
                  <a:pt x="8278999" y="0"/>
                </a:lnTo>
                <a:lnTo>
                  <a:pt x="8278999" y="1246301"/>
                </a:lnTo>
                <a:lnTo>
                  <a:pt x="0" y="1246301"/>
                </a:lnTo>
                <a:lnTo>
                  <a:pt x="0" y="0"/>
                </a:lnTo>
                <a:close/>
              </a:path>
            </a:pathLst>
          </a:custGeom>
          <a:blipFill>
            <a:blip r:embed="rId3"/>
            <a:stretch>
              <a:fillRect l="0" t="0" r="0" b="0"/>
            </a:stretch>
          </a:blipFill>
        </p:spPr>
      </p:sp>
      <p:sp>
        <p:nvSpPr>
          <p:cNvPr name="TextBox 7" id="7"/>
          <p:cNvSpPr txBox="true"/>
          <p:nvPr/>
        </p:nvSpPr>
        <p:spPr>
          <a:xfrm rot="0">
            <a:off x="1451273" y="1452124"/>
            <a:ext cx="7274559" cy="6217182"/>
          </a:xfrm>
          <a:prstGeom prst="rect">
            <a:avLst/>
          </a:prstGeom>
        </p:spPr>
        <p:txBody>
          <a:bodyPr anchor="t" rtlCol="false" tIns="0" lIns="0" bIns="0" rIns="0">
            <a:spAutoFit/>
          </a:bodyPr>
          <a:lstStyle/>
          <a:p>
            <a:pPr algn="l" marL="0" indent="0" lvl="0">
              <a:lnSpc>
                <a:spcPts val="9761"/>
              </a:lnSpc>
            </a:pPr>
            <a:r>
              <a:rPr lang="en-US" b="true" sz="8874">
                <a:solidFill>
                  <a:srgbClr val="6E93AF"/>
                </a:solidFill>
                <a:latin typeface="Code Pro Bold"/>
                <a:ea typeface="Code Pro Bold"/>
                <a:cs typeface="Code Pro Bold"/>
                <a:sym typeface="Code Pro Bold"/>
              </a:rPr>
              <a:t>Reimagining Info</a:t>
            </a:r>
            <a:r>
              <a:rPr lang="en-US" b="true" sz="8874">
                <a:solidFill>
                  <a:srgbClr val="6E93AF"/>
                </a:solidFill>
                <a:latin typeface="Code Pro Bold"/>
                <a:ea typeface="Code Pro Bold"/>
                <a:cs typeface="Code Pro Bold"/>
                <a:sym typeface="Code Pro Bold"/>
              </a:rPr>
              <a:t>rmation Literacy Skills in the Age of AI</a:t>
            </a:r>
          </a:p>
        </p:txBody>
      </p:sp>
      <p:sp>
        <p:nvSpPr>
          <p:cNvPr name="TextBox 8" id="8"/>
          <p:cNvSpPr txBox="true"/>
          <p:nvPr/>
        </p:nvSpPr>
        <p:spPr>
          <a:xfrm rot="0">
            <a:off x="877975" y="8026888"/>
            <a:ext cx="7576009" cy="1868982"/>
          </a:xfrm>
          <a:prstGeom prst="rect">
            <a:avLst/>
          </a:prstGeom>
        </p:spPr>
        <p:txBody>
          <a:bodyPr anchor="t" rtlCol="false" tIns="0" lIns="0" bIns="0" rIns="0">
            <a:spAutoFit/>
          </a:bodyPr>
          <a:lstStyle/>
          <a:p>
            <a:pPr algn="ctr">
              <a:lnSpc>
                <a:spcPts val="4970"/>
              </a:lnSpc>
            </a:pPr>
            <a:r>
              <a:rPr lang="en-US" sz="3550" b="true">
                <a:solidFill>
                  <a:srgbClr val="6E93AF"/>
                </a:solidFill>
                <a:latin typeface="Canva Sans Bold"/>
                <a:ea typeface="Canva Sans Bold"/>
                <a:cs typeface="Canva Sans Bold"/>
                <a:sym typeface="Canva Sans Bold"/>
              </a:rPr>
              <a:t>Get Started: Let us know your experience with AI using this Menti Survey</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sp>
        <p:nvSpPr>
          <p:cNvPr name="Freeform 2" id="2"/>
          <p:cNvSpPr/>
          <p:nvPr/>
        </p:nvSpPr>
        <p:spPr>
          <a:xfrm flipH="false" flipV="false" rot="0">
            <a:off x="3093800" y="5417415"/>
            <a:ext cx="12485358" cy="3840885"/>
          </a:xfrm>
          <a:custGeom>
            <a:avLst/>
            <a:gdLst/>
            <a:ahLst/>
            <a:cxnLst/>
            <a:rect r="r" b="b" t="t" l="l"/>
            <a:pathLst>
              <a:path h="3840885" w="12485358">
                <a:moveTo>
                  <a:pt x="0" y="0"/>
                </a:moveTo>
                <a:lnTo>
                  <a:pt x="12485358" y="0"/>
                </a:lnTo>
                <a:lnTo>
                  <a:pt x="12485358" y="3840885"/>
                </a:lnTo>
                <a:lnTo>
                  <a:pt x="0" y="3840885"/>
                </a:lnTo>
                <a:lnTo>
                  <a:pt x="0" y="0"/>
                </a:lnTo>
                <a:close/>
              </a:path>
            </a:pathLst>
          </a:custGeom>
          <a:blipFill>
            <a:blip r:embed="rId2"/>
            <a:stretch>
              <a:fillRect l="0" t="0" r="0" b="0"/>
            </a:stretch>
          </a:blipFill>
        </p:spPr>
      </p:sp>
      <p:sp>
        <p:nvSpPr>
          <p:cNvPr name="TextBox 3" id="3"/>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Semantic Scholar</a:t>
            </a:r>
          </a:p>
        </p:txBody>
      </p:sp>
      <p:sp>
        <p:nvSpPr>
          <p:cNvPr name="TextBox 4" id="4"/>
          <p:cNvSpPr txBox="true"/>
          <p:nvPr/>
        </p:nvSpPr>
        <p:spPr>
          <a:xfrm rot="0">
            <a:off x="2227270" y="2775382"/>
            <a:ext cx="14218418" cy="1990725"/>
          </a:xfrm>
          <a:prstGeom prst="rect">
            <a:avLst/>
          </a:prstGeom>
        </p:spPr>
        <p:txBody>
          <a:bodyPr anchor="t" rtlCol="false" tIns="0" lIns="0" bIns="0" rIns="0">
            <a:spAutoFit/>
          </a:bodyPr>
          <a:lstStyle/>
          <a:p>
            <a:pPr algn="ctr">
              <a:lnSpc>
                <a:spcPts val="3960"/>
              </a:lnSpc>
              <a:spcBef>
                <a:spcPct val="0"/>
              </a:spcBef>
            </a:pPr>
            <a:r>
              <a:rPr lang="en-US" sz="3300">
                <a:solidFill>
                  <a:srgbClr val="000000"/>
                </a:solidFill>
                <a:latin typeface="Neue Machina"/>
                <a:ea typeface="Neue Machina"/>
                <a:cs typeface="Neue Machina"/>
                <a:sym typeface="Neue Machina"/>
              </a:rPr>
              <a:t>Many GAI tools for academic research are built upon a free API that is provided by </a:t>
            </a:r>
            <a:r>
              <a:rPr lang="en-US" sz="3300" u="sng">
                <a:solidFill>
                  <a:srgbClr val="000000"/>
                </a:solidFill>
                <a:latin typeface="Neue Machina"/>
                <a:ea typeface="Neue Machina"/>
                <a:cs typeface="Neue Machina"/>
                <a:sym typeface="Neue Machina"/>
                <a:hlinkClick r:id="rId3" tooltip="https://www.semanticscholar.org"/>
              </a:rPr>
              <a:t>Semantic Scholar</a:t>
            </a:r>
            <a:r>
              <a:rPr lang="en-US" sz="3300">
                <a:solidFill>
                  <a:srgbClr val="000000"/>
                </a:solidFill>
                <a:latin typeface="Neue Machina"/>
                <a:ea typeface="Neue Machina"/>
                <a:cs typeface="Neue Machina"/>
                <a:sym typeface="Neue Machina"/>
              </a:rPr>
              <a:t>, which indexes “over 200 million academic papers sourced from publisher partnerships, data providers, and web crawls.”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2453507" y="2210731"/>
            <a:ext cx="13380987" cy="5865538"/>
          </a:xfrm>
          <a:custGeom>
            <a:avLst/>
            <a:gdLst/>
            <a:ahLst/>
            <a:cxnLst/>
            <a:rect r="r" b="b" t="t" l="l"/>
            <a:pathLst>
              <a:path h="5865538" w="13380987">
                <a:moveTo>
                  <a:pt x="0" y="0"/>
                </a:moveTo>
                <a:lnTo>
                  <a:pt x="13380986" y="0"/>
                </a:lnTo>
                <a:lnTo>
                  <a:pt x="13380986" y="5865538"/>
                </a:lnTo>
                <a:lnTo>
                  <a:pt x="0" y="5865538"/>
                </a:lnTo>
                <a:lnTo>
                  <a:pt x="0" y="0"/>
                </a:lnTo>
                <a:close/>
              </a:path>
            </a:pathLst>
          </a:custGeom>
          <a:blipFill>
            <a:blip r:embed="rId2"/>
            <a:stretch>
              <a:fillRect l="0" t="0" r="0" b="0"/>
            </a:stretch>
          </a:blipFill>
          <a:ln w="19050" cap="sq">
            <a:solidFill>
              <a:srgbClr val="000000"/>
            </a:solidFill>
            <a:prstDash val="solid"/>
            <a:miter/>
          </a:ln>
        </p:spPr>
      </p:sp>
      <p:sp>
        <p:nvSpPr>
          <p:cNvPr name="TextBox 6" id="6"/>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OpenAlex</a:t>
            </a:r>
          </a:p>
        </p:txBody>
      </p:sp>
      <p:sp>
        <p:nvSpPr>
          <p:cNvPr name="TextBox 7" id="7"/>
          <p:cNvSpPr txBox="true"/>
          <p:nvPr/>
        </p:nvSpPr>
        <p:spPr>
          <a:xfrm rot="0">
            <a:off x="1281321" y="8315431"/>
            <a:ext cx="15725358" cy="1180465"/>
          </a:xfrm>
          <a:prstGeom prst="rect">
            <a:avLst/>
          </a:prstGeom>
        </p:spPr>
        <p:txBody>
          <a:bodyPr anchor="t" rtlCol="false" tIns="0" lIns="0" bIns="0" rIns="0">
            <a:spAutoFit/>
          </a:bodyPr>
          <a:lstStyle/>
          <a:p>
            <a:pPr algn="ctr">
              <a:lnSpc>
                <a:spcPts val="4759"/>
              </a:lnSpc>
            </a:pPr>
            <a:r>
              <a:rPr lang="en-US" sz="3399" u="sng">
                <a:solidFill>
                  <a:srgbClr val="6E93AF"/>
                </a:solidFill>
                <a:latin typeface="Canva Sans"/>
                <a:ea typeface="Canva Sans"/>
                <a:cs typeface="Canva Sans"/>
                <a:sym typeface="Canva Sans"/>
                <a:hlinkClick r:id="rId3" tooltip="https://openalex.org"/>
              </a:rPr>
              <a:t>OpenAlex</a:t>
            </a:r>
            <a:r>
              <a:rPr lang="en-US" sz="3399">
                <a:solidFill>
                  <a:srgbClr val="6E93AF"/>
                </a:solidFill>
                <a:latin typeface="Canva Sans"/>
                <a:ea typeface="Canva Sans"/>
                <a:cs typeface="Canva Sans"/>
                <a:sym typeface="Canva Sans"/>
              </a:rPr>
              <a:t> offers an open replacement for industry-standard scientific knowledge bases like Elsevier's Scopus and Clarivate's Web of Science.</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3260433" y="2220394"/>
            <a:ext cx="11767135" cy="5846211"/>
          </a:xfrm>
          <a:custGeom>
            <a:avLst/>
            <a:gdLst/>
            <a:ahLst/>
            <a:cxnLst/>
            <a:rect r="r" b="b" t="t" l="l"/>
            <a:pathLst>
              <a:path h="5846211" w="11767135">
                <a:moveTo>
                  <a:pt x="0" y="0"/>
                </a:moveTo>
                <a:lnTo>
                  <a:pt x="11767134" y="0"/>
                </a:lnTo>
                <a:lnTo>
                  <a:pt x="11767134" y="5846212"/>
                </a:lnTo>
                <a:lnTo>
                  <a:pt x="0" y="5846212"/>
                </a:lnTo>
                <a:lnTo>
                  <a:pt x="0" y="0"/>
                </a:lnTo>
                <a:close/>
              </a:path>
            </a:pathLst>
          </a:custGeom>
          <a:blipFill>
            <a:blip r:embed="rId2"/>
            <a:stretch>
              <a:fillRect l="0" t="0" r="0" b="0"/>
            </a:stretch>
          </a:blipFill>
          <a:ln w="19050" cap="sq">
            <a:solidFill>
              <a:srgbClr val="000000"/>
            </a:solidFill>
            <a:prstDash val="solid"/>
            <a:miter/>
          </a:ln>
        </p:spPr>
      </p:sp>
      <p:sp>
        <p:nvSpPr>
          <p:cNvPr name="TextBox 6" id="6"/>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Elicit</a:t>
            </a:r>
          </a:p>
        </p:txBody>
      </p:sp>
      <p:sp>
        <p:nvSpPr>
          <p:cNvPr name="TextBox 7" id="7"/>
          <p:cNvSpPr txBox="true"/>
          <p:nvPr/>
        </p:nvSpPr>
        <p:spPr>
          <a:xfrm rot="0">
            <a:off x="1281321" y="8324956"/>
            <a:ext cx="15725358" cy="1607185"/>
          </a:xfrm>
          <a:prstGeom prst="rect">
            <a:avLst/>
          </a:prstGeom>
        </p:spPr>
        <p:txBody>
          <a:bodyPr anchor="t" rtlCol="false" tIns="0" lIns="0" bIns="0" rIns="0">
            <a:spAutoFit/>
          </a:bodyPr>
          <a:lstStyle/>
          <a:p>
            <a:pPr algn="ctr">
              <a:lnSpc>
                <a:spcPts val="4340"/>
              </a:lnSpc>
            </a:pPr>
            <a:r>
              <a:rPr lang="en-US" sz="3100" u="sng">
                <a:solidFill>
                  <a:srgbClr val="6E93AF"/>
                </a:solidFill>
                <a:latin typeface="Canva Sans"/>
                <a:ea typeface="Canva Sans"/>
                <a:cs typeface="Canva Sans"/>
                <a:sym typeface="Canva Sans"/>
                <a:hlinkClick r:id="rId3" tooltip="https://elicit.com"/>
              </a:rPr>
              <a:t>Elicit</a:t>
            </a:r>
            <a:r>
              <a:rPr lang="en-US" sz="3100">
                <a:solidFill>
                  <a:srgbClr val="6E93AF"/>
                </a:solidFill>
                <a:latin typeface="Canva Sans"/>
                <a:ea typeface="Canva Sans"/>
                <a:cs typeface="Canva Sans"/>
                <a:sym typeface="Canva Sans"/>
              </a:rPr>
              <a:t> uses Semantic Scholar to generate relevant scholarship on a natural language research question and writes research reports, literature reviews. Allows extraction of data and breakdowns by methodology, etc. Freemium.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3782069" y="2133600"/>
            <a:ext cx="10723862" cy="6055145"/>
          </a:xfrm>
          <a:custGeom>
            <a:avLst/>
            <a:gdLst/>
            <a:ahLst/>
            <a:cxnLst/>
            <a:rect r="r" b="b" t="t" l="l"/>
            <a:pathLst>
              <a:path h="6055145" w="10723862">
                <a:moveTo>
                  <a:pt x="0" y="0"/>
                </a:moveTo>
                <a:lnTo>
                  <a:pt x="10723862" y="0"/>
                </a:lnTo>
                <a:lnTo>
                  <a:pt x="10723862" y="6055145"/>
                </a:lnTo>
                <a:lnTo>
                  <a:pt x="0" y="6055145"/>
                </a:lnTo>
                <a:lnTo>
                  <a:pt x="0" y="0"/>
                </a:lnTo>
                <a:close/>
              </a:path>
            </a:pathLst>
          </a:custGeom>
          <a:blipFill>
            <a:blip r:embed="rId2"/>
            <a:stretch>
              <a:fillRect l="0" t="0" r="0" b="0"/>
            </a:stretch>
          </a:blipFill>
          <a:ln w="19050" cap="sq">
            <a:solidFill>
              <a:srgbClr val="000000"/>
            </a:solidFill>
            <a:prstDash val="solid"/>
            <a:miter/>
          </a:ln>
        </p:spPr>
      </p:sp>
      <p:sp>
        <p:nvSpPr>
          <p:cNvPr name="TextBox 6" id="6"/>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Consensus</a:t>
            </a:r>
          </a:p>
        </p:txBody>
      </p:sp>
      <p:sp>
        <p:nvSpPr>
          <p:cNvPr name="TextBox 7" id="7"/>
          <p:cNvSpPr txBox="true"/>
          <p:nvPr/>
        </p:nvSpPr>
        <p:spPr>
          <a:xfrm rot="0">
            <a:off x="1281321" y="8324956"/>
            <a:ext cx="15725358" cy="1607185"/>
          </a:xfrm>
          <a:prstGeom prst="rect">
            <a:avLst/>
          </a:prstGeom>
        </p:spPr>
        <p:txBody>
          <a:bodyPr anchor="t" rtlCol="false" tIns="0" lIns="0" bIns="0" rIns="0">
            <a:spAutoFit/>
          </a:bodyPr>
          <a:lstStyle/>
          <a:p>
            <a:pPr algn="ctr">
              <a:lnSpc>
                <a:spcPts val="4340"/>
              </a:lnSpc>
            </a:pPr>
            <a:r>
              <a:rPr lang="en-US" sz="3100" u="sng">
                <a:solidFill>
                  <a:srgbClr val="6E93AF"/>
                </a:solidFill>
                <a:latin typeface="Canva Sans"/>
                <a:ea typeface="Canva Sans"/>
                <a:cs typeface="Canva Sans"/>
                <a:sym typeface="Canva Sans"/>
                <a:hlinkClick r:id="rId3" tooltip="https://consensus.app"/>
              </a:rPr>
              <a:t>Consensus</a:t>
            </a:r>
            <a:r>
              <a:rPr lang="en-US" sz="3100">
                <a:solidFill>
                  <a:srgbClr val="6E93AF"/>
                </a:solidFill>
                <a:latin typeface="Canva Sans"/>
                <a:ea typeface="Canva Sans"/>
                <a:cs typeface="Canva Sans"/>
                <a:sym typeface="Canva Sans"/>
              </a:rPr>
              <a:t> uses Semantic Scholar to provide relevant papers for a natural language research question and rates them for various metrics, deriving a “consensus” in the literature. It also generates full reports and reviews. Freemium.</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3493371" y="2325249"/>
            <a:ext cx="11301259" cy="5636503"/>
          </a:xfrm>
          <a:custGeom>
            <a:avLst/>
            <a:gdLst/>
            <a:ahLst/>
            <a:cxnLst/>
            <a:rect r="r" b="b" t="t" l="l"/>
            <a:pathLst>
              <a:path h="5636503" w="11301259">
                <a:moveTo>
                  <a:pt x="0" y="0"/>
                </a:moveTo>
                <a:lnTo>
                  <a:pt x="11301258" y="0"/>
                </a:lnTo>
                <a:lnTo>
                  <a:pt x="11301258" y="5636502"/>
                </a:lnTo>
                <a:lnTo>
                  <a:pt x="0" y="5636502"/>
                </a:lnTo>
                <a:lnTo>
                  <a:pt x="0" y="0"/>
                </a:lnTo>
                <a:close/>
              </a:path>
            </a:pathLst>
          </a:custGeom>
          <a:blipFill>
            <a:blip r:embed="rId2"/>
            <a:stretch>
              <a:fillRect l="0" t="0" r="0" b="0"/>
            </a:stretch>
          </a:blipFill>
        </p:spPr>
      </p:sp>
      <p:sp>
        <p:nvSpPr>
          <p:cNvPr name="TextBox 6" id="6"/>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Perplexity</a:t>
            </a:r>
          </a:p>
        </p:txBody>
      </p:sp>
      <p:sp>
        <p:nvSpPr>
          <p:cNvPr name="TextBox 7" id="7"/>
          <p:cNvSpPr txBox="true"/>
          <p:nvPr/>
        </p:nvSpPr>
        <p:spPr>
          <a:xfrm rot="0">
            <a:off x="1281321" y="8324956"/>
            <a:ext cx="15725358" cy="1661795"/>
          </a:xfrm>
          <a:prstGeom prst="rect">
            <a:avLst/>
          </a:prstGeom>
        </p:spPr>
        <p:txBody>
          <a:bodyPr anchor="t" rtlCol="false" tIns="0" lIns="0" bIns="0" rIns="0">
            <a:spAutoFit/>
          </a:bodyPr>
          <a:lstStyle/>
          <a:p>
            <a:pPr algn="ctr">
              <a:lnSpc>
                <a:spcPts val="4480"/>
              </a:lnSpc>
            </a:pPr>
            <a:r>
              <a:rPr lang="en-US" sz="3200" u="sng">
                <a:solidFill>
                  <a:srgbClr val="6E93AF"/>
                </a:solidFill>
                <a:latin typeface="Canva Sans"/>
                <a:ea typeface="Canva Sans"/>
                <a:cs typeface="Canva Sans"/>
                <a:sym typeface="Canva Sans"/>
                <a:hlinkClick r:id="rId3" tooltip="https://www.perplexity.ai"/>
              </a:rPr>
              <a:t>Perplexity</a:t>
            </a:r>
            <a:r>
              <a:rPr lang="en-US" sz="3200">
                <a:solidFill>
                  <a:srgbClr val="6E93AF"/>
                </a:solidFill>
                <a:latin typeface="Canva Sans"/>
                <a:ea typeface="Canva Sans"/>
                <a:cs typeface="Canva Sans"/>
                <a:sym typeface="Canva Sans"/>
              </a:rPr>
              <a:t> is an “AI-Powered Search Engine” that uses LLMs like GPT-5 and Claude Sonnet to search the internet in real-time, gathering insights from select higher-quality sources. It then distills this into a concise summary. Freemium.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3005377" y="2200770"/>
            <a:ext cx="12277247" cy="6114167"/>
          </a:xfrm>
          <a:custGeom>
            <a:avLst/>
            <a:gdLst/>
            <a:ahLst/>
            <a:cxnLst/>
            <a:rect r="r" b="b" t="t" l="l"/>
            <a:pathLst>
              <a:path h="6114167" w="12277247">
                <a:moveTo>
                  <a:pt x="0" y="0"/>
                </a:moveTo>
                <a:lnTo>
                  <a:pt x="12277246" y="0"/>
                </a:lnTo>
                <a:lnTo>
                  <a:pt x="12277246" y="6114166"/>
                </a:lnTo>
                <a:lnTo>
                  <a:pt x="0" y="6114166"/>
                </a:lnTo>
                <a:lnTo>
                  <a:pt x="0" y="0"/>
                </a:lnTo>
                <a:close/>
              </a:path>
            </a:pathLst>
          </a:custGeom>
          <a:blipFill>
            <a:blip r:embed="rId2"/>
            <a:stretch>
              <a:fillRect l="0" t="0" r="0" b="0"/>
            </a:stretch>
          </a:blipFill>
        </p:spPr>
      </p:sp>
      <p:sp>
        <p:nvSpPr>
          <p:cNvPr name="TextBox 6" id="6"/>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Keenious</a:t>
            </a:r>
          </a:p>
        </p:txBody>
      </p:sp>
      <p:sp>
        <p:nvSpPr>
          <p:cNvPr name="TextBox 7" id="7"/>
          <p:cNvSpPr txBox="true"/>
          <p:nvPr/>
        </p:nvSpPr>
        <p:spPr>
          <a:xfrm rot="0">
            <a:off x="1281321" y="8324461"/>
            <a:ext cx="15725358" cy="1526540"/>
          </a:xfrm>
          <a:prstGeom prst="rect">
            <a:avLst/>
          </a:prstGeom>
        </p:spPr>
        <p:txBody>
          <a:bodyPr anchor="t" rtlCol="false" tIns="0" lIns="0" bIns="0" rIns="0">
            <a:spAutoFit/>
          </a:bodyPr>
          <a:lstStyle/>
          <a:p>
            <a:pPr algn="ctr">
              <a:lnSpc>
                <a:spcPts val="4060"/>
              </a:lnSpc>
            </a:pPr>
            <a:r>
              <a:rPr lang="en-US" sz="2900" u="sng">
                <a:solidFill>
                  <a:srgbClr val="6E93AF"/>
                </a:solidFill>
                <a:latin typeface="Canva Sans"/>
                <a:ea typeface="Canva Sans"/>
                <a:cs typeface="Canva Sans"/>
                <a:sym typeface="Canva Sans"/>
                <a:hlinkClick r:id="rId3" tooltip="https://keenious.com"/>
              </a:rPr>
              <a:t>Keenious</a:t>
            </a:r>
            <a:r>
              <a:rPr lang="en-US" sz="2900">
                <a:solidFill>
                  <a:srgbClr val="6E93AF"/>
                </a:solidFill>
                <a:latin typeface="Canva Sans"/>
                <a:ea typeface="Canva Sans"/>
                <a:cs typeface="Canva Sans"/>
                <a:sym typeface="Canva Sans"/>
              </a:rPr>
              <a:t> uses OpenAlex to provide sources as well as explanations. You can highlight any text in papers and ask questions about it. You can upload papers to have them identify more similar sources. Freemium (some university subscribers).</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3233309" y="2133600"/>
            <a:ext cx="11821381" cy="5901499"/>
          </a:xfrm>
          <a:custGeom>
            <a:avLst/>
            <a:gdLst/>
            <a:ahLst/>
            <a:cxnLst/>
            <a:rect r="r" b="b" t="t" l="l"/>
            <a:pathLst>
              <a:path h="5901499" w="11821381">
                <a:moveTo>
                  <a:pt x="0" y="0"/>
                </a:moveTo>
                <a:lnTo>
                  <a:pt x="11821382" y="0"/>
                </a:lnTo>
                <a:lnTo>
                  <a:pt x="11821382" y="5901499"/>
                </a:lnTo>
                <a:lnTo>
                  <a:pt x="0" y="5901499"/>
                </a:lnTo>
                <a:lnTo>
                  <a:pt x="0" y="0"/>
                </a:lnTo>
                <a:close/>
              </a:path>
            </a:pathLst>
          </a:custGeom>
          <a:blipFill>
            <a:blip r:embed="rId2"/>
            <a:stretch>
              <a:fillRect l="0" t="0" r="0" b="-2715"/>
            </a:stretch>
          </a:blipFill>
        </p:spPr>
      </p:sp>
      <p:sp>
        <p:nvSpPr>
          <p:cNvPr name="TextBox 6" id="6"/>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Research Rabbit</a:t>
            </a:r>
          </a:p>
        </p:txBody>
      </p:sp>
      <p:sp>
        <p:nvSpPr>
          <p:cNvPr name="TextBox 7" id="7"/>
          <p:cNvSpPr txBox="true"/>
          <p:nvPr/>
        </p:nvSpPr>
        <p:spPr>
          <a:xfrm rot="0">
            <a:off x="1281321" y="8315431"/>
            <a:ext cx="15725358" cy="1180465"/>
          </a:xfrm>
          <a:prstGeom prst="rect">
            <a:avLst/>
          </a:prstGeom>
        </p:spPr>
        <p:txBody>
          <a:bodyPr anchor="t" rtlCol="false" tIns="0" lIns="0" bIns="0" rIns="0">
            <a:spAutoFit/>
          </a:bodyPr>
          <a:lstStyle/>
          <a:p>
            <a:pPr algn="ctr">
              <a:lnSpc>
                <a:spcPts val="4759"/>
              </a:lnSpc>
            </a:pPr>
            <a:r>
              <a:rPr lang="en-US" sz="3399" u="sng">
                <a:solidFill>
                  <a:srgbClr val="6E93AF"/>
                </a:solidFill>
                <a:latin typeface="Canva Sans"/>
                <a:ea typeface="Canva Sans"/>
                <a:cs typeface="Canva Sans"/>
                <a:sym typeface="Canva Sans"/>
                <a:hlinkClick r:id="rId3" tooltip="https://researchrabbitapp.com"/>
              </a:rPr>
              <a:t>Research Rabbit</a:t>
            </a:r>
            <a:r>
              <a:rPr lang="en-US" sz="3399">
                <a:solidFill>
                  <a:srgbClr val="6E93AF"/>
                </a:solidFill>
                <a:latin typeface="Canva Sans"/>
                <a:ea typeface="Canva Sans"/>
                <a:cs typeface="Canva Sans"/>
                <a:sym typeface="Canva Sans"/>
              </a:rPr>
              <a:t> is built on Semantic Scholar to identify connections and visualize networks between paper authors. “Free forever” motto.</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3093800" y="2746761"/>
            <a:ext cx="8199192" cy="5923917"/>
          </a:xfrm>
          <a:custGeom>
            <a:avLst/>
            <a:gdLst/>
            <a:ahLst/>
            <a:cxnLst/>
            <a:rect r="r" b="b" t="t" l="l"/>
            <a:pathLst>
              <a:path h="5923917" w="8199192">
                <a:moveTo>
                  <a:pt x="0" y="0"/>
                </a:moveTo>
                <a:lnTo>
                  <a:pt x="8199193" y="0"/>
                </a:lnTo>
                <a:lnTo>
                  <a:pt x="8199193" y="5923917"/>
                </a:lnTo>
                <a:lnTo>
                  <a:pt x="0" y="5923917"/>
                </a:lnTo>
                <a:lnTo>
                  <a:pt x="0" y="0"/>
                </a:lnTo>
                <a:close/>
              </a:path>
            </a:pathLst>
          </a:custGeom>
          <a:blipFill>
            <a:blip r:embed="rId2"/>
            <a:stretch>
              <a:fillRect l="0" t="0" r="0" b="0"/>
            </a:stretch>
          </a:blipFill>
          <a:ln w="38100" cap="sq">
            <a:solidFill>
              <a:srgbClr val="000000"/>
            </a:solidFill>
            <a:prstDash val="solid"/>
            <a:miter/>
          </a:ln>
        </p:spPr>
      </p:sp>
      <p:sp>
        <p:nvSpPr>
          <p:cNvPr name="TextBox 6" id="6"/>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Primo Research Assistant</a:t>
            </a:r>
          </a:p>
        </p:txBody>
      </p:sp>
      <p:sp>
        <p:nvSpPr>
          <p:cNvPr name="TextBox 7" id="7"/>
          <p:cNvSpPr txBox="true"/>
          <p:nvPr/>
        </p:nvSpPr>
        <p:spPr>
          <a:xfrm rot="0">
            <a:off x="12126394" y="2661036"/>
            <a:ext cx="4787382" cy="6340035"/>
          </a:xfrm>
          <a:prstGeom prst="rect">
            <a:avLst/>
          </a:prstGeom>
        </p:spPr>
        <p:txBody>
          <a:bodyPr anchor="t" rtlCol="false" tIns="0" lIns="0" bIns="0" rIns="0">
            <a:spAutoFit/>
          </a:bodyPr>
          <a:lstStyle/>
          <a:p>
            <a:pPr algn="ctr">
              <a:lnSpc>
                <a:spcPts val="5601"/>
              </a:lnSpc>
            </a:pPr>
            <a:r>
              <a:rPr lang="en-US" sz="4001">
                <a:solidFill>
                  <a:srgbClr val="6E93AF"/>
                </a:solidFill>
                <a:latin typeface="Canva Sans"/>
                <a:ea typeface="Canva Sans"/>
                <a:cs typeface="Canva Sans"/>
                <a:sym typeface="Canva Sans"/>
              </a:rPr>
              <a:t>This is a major vendor of integated library systems. They have made their GAI platform available for free to subscribed institutions </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568335" y="2841456"/>
            <a:ext cx="17021312" cy="7702552"/>
          </a:xfrm>
          <a:prstGeom prst="rect">
            <a:avLst/>
          </a:prstGeom>
        </p:spPr>
        <p:txBody>
          <a:bodyPr anchor="t" rtlCol="false" tIns="0" lIns="0" bIns="0" rIns="0">
            <a:spAutoFit/>
          </a:bodyPr>
          <a:lstStyle/>
          <a:p>
            <a:pPr algn="l">
              <a:lnSpc>
                <a:spcPts val="4374"/>
              </a:lnSpc>
            </a:pPr>
            <a:r>
              <a:rPr lang="en-US" sz="2499">
                <a:solidFill>
                  <a:srgbClr val="6E93AF"/>
                </a:solidFill>
                <a:latin typeface="Neue Machina"/>
                <a:ea typeface="Neue Machina"/>
                <a:cs typeface="Neue Machina"/>
                <a:sym typeface="Neue Machina"/>
              </a:rPr>
              <a:t>Primo Research Assistant uses a Retrieval Augmented Generation (RAG) architecture to combine the language capabilities of the LLM (Large Language Model) with the knowledge from material indexed in the Central Discovery Index (CDI). Responses are generated as follows:</a:t>
            </a:r>
          </a:p>
          <a:p>
            <a:pPr algn="l" marL="539745" indent="-269872" lvl="1">
              <a:lnSpc>
                <a:spcPts val="4374"/>
              </a:lnSpc>
              <a:buAutoNum type="arabicPeriod" startAt="1"/>
            </a:pPr>
            <a:r>
              <a:rPr lang="en-US" sz="2499">
                <a:solidFill>
                  <a:srgbClr val="6E93AF"/>
                </a:solidFill>
                <a:latin typeface="Neue Machina"/>
                <a:ea typeface="Neue Machina"/>
                <a:cs typeface="Neue Machina"/>
                <a:sym typeface="Neue Machina"/>
              </a:rPr>
              <a:t>Query Conversion – The user's question is sent to the LLM, where it is converted to a Boolean query that contains a number of variations of the query, connected with an OR. If the query is non-English, some of the variations will be in the query language, and the other variations will be in English.</a:t>
            </a:r>
          </a:p>
          <a:p>
            <a:pPr algn="l" marL="539745" indent="-269872" lvl="1">
              <a:lnSpc>
                <a:spcPts val="4374"/>
              </a:lnSpc>
              <a:buAutoNum type="arabicPeriod" startAt="1"/>
            </a:pPr>
            <a:r>
              <a:rPr lang="en-US" sz="2499">
                <a:solidFill>
                  <a:srgbClr val="6E93AF"/>
                </a:solidFill>
                <a:latin typeface="Neue Machina"/>
                <a:ea typeface="Neue Machina"/>
                <a:cs typeface="Neue Machina"/>
                <a:sym typeface="Neue Machina"/>
              </a:rPr>
              <a:t>Results Retrieval – The Boolean query is sent to CDI to retrieve the results.</a:t>
            </a:r>
          </a:p>
          <a:p>
            <a:pPr algn="l" marL="539745" indent="-269872" lvl="1">
              <a:lnSpc>
                <a:spcPts val="4374"/>
              </a:lnSpc>
              <a:buAutoNum type="arabicPeriod" startAt="1"/>
            </a:pPr>
            <a:r>
              <a:rPr lang="en-US" sz="2499">
                <a:solidFill>
                  <a:srgbClr val="6E93AF"/>
                </a:solidFill>
                <a:latin typeface="Neue Machina"/>
                <a:ea typeface="Neue Machina"/>
                <a:cs typeface="Neue Machina"/>
                <a:sym typeface="Neue Machina"/>
              </a:rPr>
              <a:t>Re-ranking – The top results (up to 30) are re-ranked using embeddings to identify five sources that best address the user's query.</a:t>
            </a:r>
          </a:p>
          <a:p>
            <a:pPr algn="l" marL="539745" indent="-269872" lvl="1">
              <a:lnSpc>
                <a:spcPts val="4374"/>
              </a:lnSpc>
              <a:buAutoNum type="arabicPeriod" startAt="1"/>
            </a:pPr>
            <a:r>
              <a:rPr lang="en-US" sz="2499">
                <a:solidFill>
                  <a:srgbClr val="6E93AF"/>
                </a:solidFill>
                <a:latin typeface="Neue Machina"/>
                <a:ea typeface="Neue Machina"/>
                <a:cs typeface="Neue Machina"/>
                <a:sym typeface="Neue Machina"/>
              </a:rPr>
              <a:t>Overview Creation – The top five results are sent to the LLM with the instructions to create the overview with inline references, based on the abstracts.</a:t>
            </a:r>
          </a:p>
          <a:p>
            <a:pPr algn="l" marL="539745" indent="-269872" lvl="1">
              <a:lnSpc>
                <a:spcPts val="4374"/>
              </a:lnSpc>
              <a:buAutoNum type="arabicPeriod" startAt="1"/>
            </a:pPr>
            <a:r>
              <a:rPr lang="en-US" sz="2499">
                <a:solidFill>
                  <a:srgbClr val="6E93AF"/>
                </a:solidFill>
                <a:latin typeface="Neue Machina"/>
                <a:ea typeface="Neue Machina"/>
                <a:cs typeface="Neue Machina"/>
                <a:sym typeface="Neue Machina"/>
              </a:rPr>
              <a:t>Response Delivery – The overview and sources are returned to the user in the response.</a:t>
            </a:r>
          </a:p>
          <a:p>
            <a:pPr algn="l">
              <a:lnSpc>
                <a:spcPts val="4374"/>
              </a:lnSpc>
            </a:pPr>
          </a:p>
        </p:txBody>
      </p:sp>
      <p:sp>
        <p:nvSpPr>
          <p:cNvPr name="TextBox 6" id="6"/>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Primo Research Assistant</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4011740" y="5973562"/>
            <a:ext cx="3465542" cy="3465542"/>
          </a:xfrm>
          <a:custGeom>
            <a:avLst/>
            <a:gdLst/>
            <a:ahLst/>
            <a:cxnLst/>
            <a:rect r="r" b="b" t="t" l="l"/>
            <a:pathLst>
              <a:path h="3465542" w="3465542">
                <a:moveTo>
                  <a:pt x="0" y="0"/>
                </a:moveTo>
                <a:lnTo>
                  <a:pt x="3465542" y="0"/>
                </a:lnTo>
                <a:lnTo>
                  <a:pt x="3465542" y="3465542"/>
                </a:lnTo>
                <a:lnTo>
                  <a:pt x="0" y="3465542"/>
                </a:lnTo>
                <a:lnTo>
                  <a:pt x="0" y="0"/>
                </a:lnTo>
                <a:close/>
              </a:path>
            </a:pathLst>
          </a:custGeom>
          <a:blipFill>
            <a:blip r:embed="rId2"/>
            <a:stretch>
              <a:fillRect l="0" t="0" r="0" b="0"/>
            </a:stretch>
          </a:blipFill>
        </p:spPr>
      </p:sp>
      <p:sp>
        <p:nvSpPr>
          <p:cNvPr name="Freeform 6" id="6"/>
          <p:cNvSpPr/>
          <p:nvPr/>
        </p:nvSpPr>
        <p:spPr>
          <a:xfrm flipH="false" flipV="false" rot="0">
            <a:off x="11384754" y="2770590"/>
            <a:ext cx="5506864" cy="3202972"/>
          </a:xfrm>
          <a:custGeom>
            <a:avLst/>
            <a:gdLst/>
            <a:ahLst/>
            <a:cxnLst/>
            <a:rect r="r" b="b" t="t" l="l"/>
            <a:pathLst>
              <a:path h="3202972" w="5506864">
                <a:moveTo>
                  <a:pt x="0" y="0"/>
                </a:moveTo>
                <a:lnTo>
                  <a:pt x="5506864" y="0"/>
                </a:lnTo>
                <a:lnTo>
                  <a:pt x="5506864" y="3202972"/>
                </a:lnTo>
                <a:lnTo>
                  <a:pt x="0" y="3202972"/>
                </a:lnTo>
                <a:lnTo>
                  <a:pt x="0" y="0"/>
                </a:lnTo>
                <a:close/>
              </a:path>
            </a:pathLst>
          </a:custGeom>
          <a:blipFill>
            <a:blip r:embed="rId3"/>
            <a:stretch>
              <a:fillRect l="0" t="0" r="0" b="0"/>
            </a:stretch>
          </a:blipFill>
        </p:spPr>
      </p:sp>
      <p:sp>
        <p:nvSpPr>
          <p:cNvPr name="Freeform 7" id="7"/>
          <p:cNvSpPr/>
          <p:nvPr/>
        </p:nvSpPr>
        <p:spPr>
          <a:xfrm flipH="false" flipV="false" rot="0">
            <a:off x="8881004" y="6841874"/>
            <a:ext cx="7240265" cy="1416574"/>
          </a:xfrm>
          <a:custGeom>
            <a:avLst/>
            <a:gdLst/>
            <a:ahLst/>
            <a:cxnLst/>
            <a:rect r="r" b="b" t="t" l="l"/>
            <a:pathLst>
              <a:path h="1416574" w="7240265">
                <a:moveTo>
                  <a:pt x="0" y="0"/>
                </a:moveTo>
                <a:lnTo>
                  <a:pt x="7240265" y="0"/>
                </a:lnTo>
                <a:lnTo>
                  <a:pt x="7240265" y="1416574"/>
                </a:lnTo>
                <a:lnTo>
                  <a:pt x="0" y="1416574"/>
                </a:lnTo>
                <a:lnTo>
                  <a:pt x="0" y="0"/>
                </a:lnTo>
                <a:close/>
              </a:path>
            </a:pathLst>
          </a:custGeom>
          <a:blipFill>
            <a:blip r:embed="rId4"/>
            <a:stretch>
              <a:fillRect l="0" t="0" r="0" b="0"/>
            </a:stretch>
          </a:blipFill>
        </p:spPr>
      </p:sp>
      <p:sp>
        <p:nvSpPr>
          <p:cNvPr name="Freeform 8" id="8"/>
          <p:cNvSpPr/>
          <p:nvPr/>
        </p:nvSpPr>
        <p:spPr>
          <a:xfrm flipH="false" flipV="false" rot="0">
            <a:off x="4293709" y="3546754"/>
            <a:ext cx="6367145" cy="1787269"/>
          </a:xfrm>
          <a:custGeom>
            <a:avLst/>
            <a:gdLst/>
            <a:ahLst/>
            <a:cxnLst/>
            <a:rect r="r" b="b" t="t" l="l"/>
            <a:pathLst>
              <a:path h="1787269" w="6367145">
                <a:moveTo>
                  <a:pt x="0" y="0"/>
                </a:moveTo>
                <a:lnTo>
                  <a:pt x="6367145" y="0"/>
                </a:lnTo>
                <a:lnTo>
                  <a:pt x="6367145" y="1787268"/>
                </a:lnTo>
                <a:lnTo>
                  <a:pt x="0" y="1787268"/>
                </a:lnTo>
                <a:lnTo>
                  <a:pt x="0" y="0"/>
                </a:lnTo>
                <a:close/>
              </a:path>
            </a:pathLst>
          </a:custGeom>
          <a:blipFill>
            <a:blip r:embed="rId5"/>
            <a:stretch>
              <a:fillRect l="0" t="0" r="0" b="0"/>
            </a:stretch>
          </a:blipFill>
        </p:spPr>
      </p:sp>
      <p:sp>
        <p:nvSpPr>
          <p:cNvPr name="Freeform 9" id="9"/>
          <p:cNvSpPr/>
          <p:nvPr/>
        </p:nvSpPr>
        <p:spPr>
          <a:xfrm flipH="false" flipV="false" rot="0">
            <a:off x="966439" y="4501854"/>
            <a:ext cx="2598724" cy="3480434"/>
          </a:xfrm>
          <a:custGeom>
            <a:avLst/>
            <a:gdLst/>
            <a:ahLst/>
            <a:cxnLst/>
            <a:rect r="r" b="b" t="t" l="l"/>
            <a:pathLst>
              <a:path h="3480434" w="2598724">
                <a:moveTo>
                  <a:pt x="0" y="0"/>
                </a:moveTo>
                <a:lnTo>
                  <a:pt x="2598724" y="0"/>
                </a:lnTo>
                <a:lnTo>
                  <a:pt x="2598724" y="3480434"/>
                </a:lnTo>
                <a:lnTo>
                  <a:pt x="0" y="3480434"/>
                </a:lnTo>
                <a:lnTo>
                  <a:pt x="0" y="0"/>
                </a:lnTo>
                <a:close/>
              </a:path>
            </a:pathLst>
          </a:custGeom>
          <a:blipFill>
            <a:blip r:embed="rId6"/>
            <a:stretch>
              <a:fillRect l="0" t="0" r="0" b="0"/>
            </a:stretch>
          </a:blipFill>
        </p:spPr>
      </p:sp>
      <p:sp>
        <p:nvSpPr>
          <p:cNvPr name="TextBox 10" id="10"/>
          <p:cNvSpPr txBox="true"/>
          <p:nvPr/>
        </p:nvSpPr>
        <p:spPr>
          <a:xfrm rot="0">
            <a:off x="3093800" y="1028700"/>
            <a:ext cx="12100399" cy="1104900"/>
          </a:xfrm>
          <a:prstGeom prst="rect">
            <a:avLst/>
          </a:prstGeom>
        </p:spPr>
        <p:txBody>
          <a:bodyPr anchor="t" rtlCol="false" tIns="0" lIns="0" bIns="0" rIns="0">
            <a:spAutoFit/>
          </a:bodyPr>
          <a:lstStyle/>
          <a:p>
            <a:pPr algn="ctr" marL="0" indent="0" lvl="0">
              <a:lnSpc>
                <a:spcPts val="8760"/>
              </a:lnSpc>
            </a:pPr>
            <a:r>
              <a:rPr lang="en-US" b="true" sz="7300">
                <a:solidFill>
                  <a:srgbClr val="6E93AF"/>
                </a:solidFill>
                <a:latin typeface="Code Pro Bold"/>
                <a:ea typeface="Code Pro Bold"/>
                <a:cs typeface="Code Pro Bold"/>
                <a:sym typeface="Code Pro Bold"/>
              </a:rPr>
              <a:t>AI Widgets for Everyone</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0206715" y="1360033"/>
            <a:ext cx="7566935" cy="7566935"/>
          </a:xfrm>
          <a:custGeom>
            <a:avLst/>
            <a:gdLst/>
            <a:ahLst/>
            <a:cxnLst/>
            <a:rect r="r" b="b" t="t" l="l"/>
            <a:pathLst>
              <a:path h="7566935" w="7566935">
                <a:moveTo>
                  <a:pt x="0" y="0"/>
                </a:moveTo>
                <a:lnTo>
                  <a:pt x="7566935" y="0"/>
                </a:lnTo>
                <a:lnTo>
                  <a:pt x="7566935" y="7566934"/>
                </a:lnTo>
                <a:lnTo>
                  <a:pt x="0" y="75669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028700" y="1461649"/>
            <a:ext cx="8115300" cy="6936101"/>
          </a:xfrm>
          <a:prstGeom prst="rect">
            <a:avLst/>
          </a:prstGeom>
        </p:spPr>
        <p:txBody>
          <a:bodyPr anchor="t" rtlCol="false" tIns="0" lIns="0" bIns="0" rIns="0">
            <a:spAutoFit/>
          </a:bodyPr>
          <a:lstStyle/>
          <a:p>
            <a:pPr algn="l" marL="0" indent="0" lvl="0">
              <a:lnSpc>
                <a:spcPts val="10889"/>
              </a:lnSpc>
            </a:pPr>
            <a:r>
              <a:rPr lang="en-US" b="true" sz="9899">
                <a:solidFill>
                  <a:srgbClr val="6E93AF"/>
                </a:solidFill>
                <a:latin typeface="Code Pro Bold"/>
                <a:ea typeface="Code Pro Bold"/>
                <a:cs typeface="Code Pro Bold"/>
                <a:sym typeface="Code Pro Bold"/>
              </a:rPr>
              <a:t>Reimagining Info</a:t>
            </a:r>
            <a:r>
              <a:rPr lang="en-US" b="true" sz="9899">
                <a:solidFill>
                  <a:srgbClr val="6E93AF"/>
                </a:solidFill>
                <a:latin typeface="Code Pro Bold"/>
                <a:ea typeface="Code Pro Bold"/>
                <a:cs typeface="Code Pro Bold"/>
                <a:sym typeface="Code Pro Bold"/>
              </a:rPr>
              <a:t>rmation Literacy Skills in the Age of AI</a:t>
            </a:r>
          </a:p>
        </p:txBody>
      </p:sp>
      <p:sp>
        <p:nvSpPr>
          <p:cNvPr name="TextBox 7" id="7"/>
          <p:cNvSpPr txBox="true"/>
          <p:nvPr/>
        </p:nvSpPr>
        <p:spPr>
          <a:xfrm rot="0">
            <a:off x="1028700" y="8641185"/>
            <a:ext cx="8182154" cy="514415"/>
          </a:xfrm>
          <a:prstGeom prst="rect">
            <a:avLst/>
          </a:prstGeom>
        </p:spPr>
        <p:txBody>
          <a:bodyPr anchor="t" rtlCol="false" tIns="0" lIns="0" bIns="0" rIns="0">
            <a:spAutoFit/>
          </a:bodyPr>
          <a:lstStyle/>
          <a:p>
            <a:pPr algn="ctr">
              <a:lnSpc>
                <a:spcPts val="4203"/>
              </a:lnSpc>
            </a:pPr>
            <a:r>
              <a:rPr lang="en-US" sz="3002" b="true">
                <a:solidFill>
                  <a:srgbClr val="6E93AF"/>
                </a:solidFill>
                <a:latin typeface="Canva Sans Bold"/>
                <a:ea typeface="Canva Sans Bold"/>
                <a:cs typeface="Canva Sans Bold"/>
                <a:sym typeface="Canva Sans Bold"/>
              </a:rPr>
              <a:t>Kimberly MacVaugh, Georgetown University</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491111" y="1028700"/>
            <a:ext cx="5670943" cy="8229600"/>
          </a:xfrm>
          <a:custGeom>
            <a:avLst/>
            <a:gdLst/>
            <a:ahLst/>
            <a:cxnLst/>
            <a:rect r="r" b="b" t="t" l="l"/>
            <a:pathLst>
              <a:path h="8229600" w="5670943">
                <a:moveTo>
                  <a:pt x="0" y="0"/>
                </a:moveTo>
                <a:lnTo>
                  <a:pt x="5670942" y="0"/>
                </a:lnTo>
                <a:lnTo>
                  <a:pt x="5670942" y="8229600"/>
                </a:lnTo>
                <a:lnTo>
                  <a:pt x="0" y="82296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8023260" y="2524328"/>
            <a:ext cx="9746072" cy="6403590"/>
          </a:xfrm>
          <a:prstGeom prst="rect">
            <a:avLst/>
          </a:prstGeom>
        </p:spPr>
        <p:txBody>
          <a:bodyPr anchor="t" rtlCol="false" tIns="0" lIns="0" bIns="0" rIns="0">
            <a:spAutoFit/>
          </a:bodyPr>
          <a:lstStyle/>
          <a:p>
            <a:pPr algn="l" marL="675067" indent="-337533" lvl="1">
              <a:lnSpc>
                <a:spcPts val="4690"/>
              </a:lnSpc>
              <a:buFont typeface="Arial"/>
              <a:buChar char="•"/>
            </a:pPr>
            <a:r>
              <a:rPr lang="en-US" sz="3126">
                <a:solidFill>
                  <a:srgbClr val="6E93AF"/>
                </a:solidFill>
                <a:latin typeface="Neue Machina"/>
                <a:ea typeface="Neue Machina"/>
                <a:cs typeface="Neue Machina"/>
                <a:sym typeface="Neue Machina"/>
              </a:rPr>
              <a:t>In Proquest, a “key takeaway” of the full-text document is presented first, summarizing it</a:t>
            </a:r>
          </a:p>
          <a:p>
            <a:pPr algn="l" marL="675067" indent="-337533" lvl="1">
              <a:lnSpc>
                <a:spcPts val="4690"/>
              </a:lnSpc>
              <a:buFont typeface="Arial"/>
              <a:buChar char="•"/>
            </a:pPr>
            <a:r>
              <a:rPr lang="en-US" sz="3126">
                <a:solidFill>
                  <a:srgbClr val="6E93AF"/>
                </a:solidFill>
                <a:latin typeface="Neue Machina"/>
                <a:ea typeface="Neue Machina"/>
                <a:cs typeface="Neue Machina"/>
                <a:sym typeface="Neue Machina"/>
              </a:rPr>
              <a:t>They outline “i</a:t>
            </a:r>
            <a:r>
              <a:rPr lang="en-US" sz="3126">
                <a:solidFill>
                  <a:srgbClr val="6E93AF"/>
                </a:solidFill>
                <a:latin typeface="Neue Machina"/>
                <a:ea typeface="Neue Machina"/>
                <a:cs typeface="Neue Machina"/>
                <a:sym typeface="Neue Machina"/>
              </a:rPr>
              <a:t>mportant concepts” in the document, explaining each term and why it’s relevant; users can search these terms</a:t>
            </a:r>
          </a:p>
          <a:p>
            <a:pPr algn="l" marL="675067" indent="-337533" lvl="1">
              <a:lnSpc>
                <a:spcPts val="4690"/>
              </a:lnSpc>
              <a:buFont typeface="Arial"/>
              <a:buChar char="•"/>
            </a:pPr>
            <a:r>
              <a:rPr lang="en-US" sz="3126">
                <a:solidFill>
                  <a:srgbClr val="6E93AF"/>
                </a:solidFill>
                <a:latin typeface="Neue Machina"/>
                <a:ea typeface="Neue Machina"/>
                <a:cs typeface="Neue Machina"/>
                <a:sym typeface="Neue Machina"/>
              </a:rPr>
              <a:t>“</a:t>
            </a:r>
            <a:r>
              <a:rPr lang="en-US" sz="3126">
                <a:solidFill>
                  <a:srgbClr val="6E93AF"/>
                </a:solidFill>
                <a:latin typeface="Neue Machina"/>
                <a:ea typeface="Neue Machina"/>
                <a:cs typeface="Neue Machina"/>
                <a:sym typeface="Neue Machina"/>
              </a:rPr>
              <a:t>Tailored recommendations” suggest relevant research topics and prompt students with a pre-defined Boolean search that can be activated in one click.</a:t>
            </a:r>
          </a:p>
          <a:p>
            <a:pPr algn="l" marL="0" indent="0" lvl="0">
              <a:lnSpc>
                <a:spcPts val="4090"/>
              </a:lnSpc>
              <a:spcBef>
                <a:spcPct val="0"/>
              </a:spcBef>
            </a:pPr>
          </a:p>
        </p:txBody>
      </p:sp>
      <p:sp>
        <p:nvSpPr>
          <p:cNvPr name="TextBox 7" id="7"/>
          <p:cNvSpPr txBox="true"/>
          <p:nvPr/>
        </p:nvSpPr>
        <p:spPr>
          <a:xfrm rot="0">
            <a:off x="6732396" y="1028700"/>
            <a:ext cx="11036937" cy="1133475"/>
          </a:xfrm>
          <a:prstGeom prst="rect">
            <a:avLst/>
          </a:prstGeom>
        </p:spPr>
        <p:txBody>
          <a:bodyPr anchor="t" rtlCol="false" tIns="0" lIns="0" bIns="0" rIns="0">
            <a:spAutoFit/>
          </a:bodyPr>
          <a:lstStyle/>
          <a:p>
            <a:pPr algn="l" marL="0" indent="0" lvl="0">
              <a:lnSpc>
                <a:spcPts val="8999"/>
              </a:lnSpc>
              <a:spcBef>
                <a:spcPct val="0"/>
              </a:spcBef>
            </a:pPr>
            <a:r>
              <a:rPr lang="en-US" b="true" sz="7499">
                <a:solidFill>
                  <a:srgbClr val="6E93AF"/>
                </a:solidFill>
                <a:latin typeface="Code Pro Bold"/>
                <a:ea typeface="Code Pro Bold"/>
                <a:cs typeface="Code Pro Bold"/>
                <a:sym typeface="Code Pro Bold"/>
              </a:rPr>
              <a:t>AI Research Assistants</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true" flipV="false" rot="0">
            <a:off x="9631635" y="1305791"/>
            <a:ext cx="7627665" cy="7627665"/>
          </a:xfrm>
          <a:custGeom>
            <a:avLst/>
            <a:gdLst/>
            <a:ahLst/>
            <a:cxnLst/>
            <a:rect r="r" b="b" t="t" l="l"/>
            <a:pathLst>
              <a:path h="7627665" w="7627665">
                <a:moveTo>
                  <a:pt x="7627665" y="0"/>
                </a:moveTo>
                <a:lnTo>
                  <a:pt x="0" y="0"/>
                </a:lnTo>
                <a:lnTo>
                  <a:pt x="0" y="7627665"/>
                </a:lnTo>
                <a:lnTo>
                  <a:pt x="7627665" y="7627665"/>
                </a:lnTo>
                <a:lnTo>
                  <a:pt x="7627665"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028700" y="1028700"/>
            <a:ext cx="6878049" cy="1095375"/>
          </a:xfrm>
          <a:prstGeom prst="rect">
            <a:avLst/>
          </a:prstGeom>
        </p:spPr>
        <p:txBody>
          <a:bodyPr anchor="t" rtlCol="false" tIns="0" lIns="0" bIns="0" rIns="0">
            <a:spAutoFit/>
          </a:bodyPr>
          <a:lstStyle/>
          <a:p>
            <a:pPr algn="l" marL="0" indent="0" lvl="0">
              <a:lnSpc>
                <a:spcPts val="8640"/>
              </a:lnSpc>
              <a:spcBef>
                <a:spcPct val="0"/>
              </a:spcBef>
            </a:pPr>
            <a:r>
              <a:rPr lang="en-US" b="true" sz="7200">
                <a:solidFill>
                  <a:srgbClr val="6E93AF"/>
                </a:solidFill>
                <a:latin typeface="Code Pro Bold"/>
                <a:ea typeface="Code Pro Bold"/>
                <a:cs typeface="Code Pro Bold"/>
                <a:sym typeface="Code Pro Bold"/>
              </a:rPr>
              <a:t>Practice a Tool</a:t>
            </a:r>
          </a:p>
        </p:txBody>
      </p:sp>
      <p:sp>
        <p:nvSpPr>
          <p:cNvPr name="TextBox 7" id="7"/>
          <p:cNvSpPr txBox="true"/>
          <p:nvPr/>
        </p:nvSpPr>
        <p:spPr>
          <a:xfrm rot="0">
            <a:off x="1028700" y="2669003"/>
            <a:ext cx="8302563" cy="7005450"/>
          </a:xfrm>
          <a:prstGeom prst="rect">
            <a:avLst/>
          </a:prstGeom>
        </p:spPr>
        <p:txBody>
          <a:bodyPr anchor="t" rtlCol="false" tIns="0" lIns="0" bIns="0" rIns="0">
            <a:spAutoFit/>
          </a:bodyPr>
          <a:lstStyle/>
          <a:p>
            <a:pPr algn="l">
              <a:lnSpc>
                <a:spcPts val="5069"/>
              </a:lnSpc>
            </a:pPr>
            <a:r>
              <a:rPr lang="en-US" sz="3379">
                <a:solidFill>
                  <a:srgbClr val="6E93AF"/>
                </a:solidFill>
                <a:latin typeface="Neue Machina"/>
                <a:ea typeface="Neue Machina"/>
                <a:cs typeface="Neue Machina"/>
                <a:sym typeface="Neue Machina"/>
              </a:rPr>
              <a:t>Take one of your assignments, particularly one that requires academic sources, and write a basic research question in one of the discussed tools that you’ve never tried before. </a:t>
            </a:r>
          </a:p>
          <a:p>
            <a:pPr algn="l" marL="729725" indent="-364862" lvl="1">
              <a:lnSpc>
                <a:spcPts val="5069"/>
              </a:lnSpc>
              <a:buFont typeface="Arial"/>
              <a:buChar char="•"/>
            </a:pPr>
            <a:r>
              <a:rPr lang="en-US" sz="3379">
                <a:solidFill>
                  <a:srgbClr val="6E93AF"/>
                </a:solidFill>
                <a:latin typeface="Neue Machina"/>
                <a:ea typeface="Neue Machina"/>
                <a:cs typeface="Neue Machina"/>
                <a:sym typeface="Neue Machina"/>
              </a:rPr>
              <a:t> </a:t>
            </a:r>
            <a:r>
              <a:rPr lang="en-US" sz="3379" u="sng">
                <a:solidFill>
                  <a:srgbClr val="6E93AF"/>
                </a:solidFill>
                <a:latin typeface="Neue Machina"/>
                <a:ea typeface="Neue Machina"/>
                <a:cs typeface="Neue Machina"/>
                <a:sym typeface="Neue Machina"/>
                <a:hlinkClick r:id="rId4" tooltip="https://consensus.app"/>
              </a:rPr>
              <a:t>Consensus</a:t>
            </a:r>
            <a:r>
              <a:rPr lang="en-US" sz="3379">
                <a:solidFill>
                  <a:srgbClr val="6E93AF"/>
                </a:solidFill>
                <a:latin typeface="Neue Machina"/>
                <a:ea typeface="Neue Machina"/>
                <a:cs typeface="Neue Machina"/>
                <a:sym typeface="Neue Machina"/>
              </a:rPr>
              <a:t> (no login needed)</a:t>
            </a:r>
          </a:p>
          <a:p>
            <a:pPr algn="l" marL="729725" indent="-364862" lvl="1">
              <a:lnSpc>
                <a:spcPts val="5069"/>
              </a:lnSpc>
              <a:buFont typeface="Arial"/>
              <a:buChar char="•"/>
            </a:pPr>
            <a:r>
              <a:rPr lang="en-US" sz="3379">
                <a:solidFill>
                  <a:srgbClr val="6E93AF"/>
                </a:solidFill>
                <a:latin typeface="Neue Machina"/>
                <a:ea typeface="Neue Machina"/>
                <a:cs typeface="Neue Machina"/>
                <a:sym typeface="Neue Machina"/>
              </a:rPr>
              <a:t> </a:t>
            </a:r>
            <a:r>
              <a:rPr lang="en-US" sz="3379" u="sng">
                <a:solidFill>
                  <a:srgbClr val="6E93AF"/>
                </a:solidFill>
                <a:latin typeface="Neue Machina"/>
                <a:ea typeface="Neue Machina"/>
                <a:cs typeface="Neue Machina"/>
                <a:sym typeface="Neue Machina"/>
                <a:hlinkClick r:id="rId5" tooltip="https://elicit.com"/>
              </a:rPr>
              <a:t>Elicit </a:t>
            </a:r>
            <a:r>
              <a:rPr lang="en-US" sz="3379">
                <a:solidFill>
                  <a:srgbClr val="6E93AF"/>
                </a:solidFill>
                <a:latin typeface="Neue Machina"/>
                <a:ea typeface="Neue Machina"/>
                <a:cs typeface="Neue Machina"/>
                <a:sym typeface="Neue Machina"/>
              </a:rPr>
              <a:t>(freemium, sign up needed)</a:t>
            </a:r>
          </a:p>
          <a:p>
            <a:pPr algn="l" marL="729725" indent="-364862" lvl="1">
              <a:lnSpc>
                <a:spcPts val="5069"/>
              </a:lnSpc>
              <a:buFont typeface="Arial"/>
              <a:buChar char="•"/>
            </a:pPr>
            <a:r>
              <a:rPr lang="en-US" sz="3379">
                <a:solidFill>
                  <a:srgbClr val="6E93AF"/>
                </a:solidFill>
                <a:latin typeface="Neue Machina"/>
                <a:ea typeface="Neue Machina"/>
                <a:cs typeface="Neue Machina"/>
                <a:sym typeface="Neue Machina"/>
              </a:rPr>
              <a:t> </a:t>
            </a:r>
            <a:r>
              <a:rPr lang="en-US" sz="3379" u="sng">
                <a:solidFill>
                  <a:srgbClr val="6E93AF"/>
                </a:solidFill>
                <a:latin typeface="Neue Machina"/>
                <a:ea typeface="Neue Machina"/>
                <a:cs typeface="Neue Machina"/>
                <a:sym typeface="Neue Machina"/>
                <a:hlinkClick r:id="rId6" tooltip="https://www.perplexity.ai"/>
              </a:rPr>
              <a:t>Perplexity</a:t>
            </a:r>
            <a:r>
              <a:rPr lang="en-US" sz="3379">
                <a:solidFill>
                  <a:srgbClr val="6E93AF"/>
                </a:solidFill>
                <a:latin typeface="Neue Machina"/>
                <a:ea typeface="Neue Machina"/>
                <a:cs typeface="Neue Machina"/>
                <a:sym typeface="Neue Machina"/>
              </a:rPr>
              <a:t> (no login required)</a:t>
            </a:r>
          </a:p>
          <a:p>
            <a:pPr algn="l" marL="729725" indent="-364862" lvl="1">
              <a:lnSpc>
                <a:spcPts val="5069"/>
              </a:lnSpc>
              <a:buFont typeface="Arial"/>
              <a:buChar char="•"/>
            </a:pPr>
            <a:r>
              <a:rPr lang="en-US" sz="3379">
                <a:solidFill>
                  <a:srgbClr val="6E93AF"/>
                </a:solidFill>
                <a:latin typeface="Neue Machina"/>
                <a:ea typeface="Neue Machina"/>
                <a:cs typeface="Neue Machina"/>
                <a:sym typeface="Neue Machina"/>
              </a:rPr>
              <a:t> </a:t>
            </a:r>
            <a:r>
              <a:rPr lang="en-US" sz="3379" u="sng">
                <a:solidFill>
                  <a:srgbClr val="6E93AF"/>
                </a:solidFill>
                <a:latin typeface="Neue Machina"/>
                <a:ea typeface="Neue Machina"/>
                <a:cs typeface="Neue Machina"/>
                <a:sym typeface="Neue Machina"/>
                <a:hlinkClick r:id="rId7" tooltip="https://keenious.com/landing"/>
              </a:rPr>
              <a:t>Keenious </a:t>
            </a:r>
            <a:r>
              <a:rPr lang="en-US" sz="3379">
                <a:solidFill>
                  <a:srgbClr val="6E93AF"/>
                </a:solidFill>
                <a:latin typeface="Neue Machina"/>
                <a:ea typeface="Neue Machina"/>
                <a:cs typeface="Neue Machina"/>
                <a:sym typeface="Neue Machina"/>
              </a:rPr>
              <a:t>(no login required)</a:t>
            </a:r>
            <a:r>
              <a:rPr lang="en-US" sz="3379">
                <a:solidFill>
                  <a:srgbClr val="6E93AF"/>
                </a:solidFill>
                <a:latin typeface="Neue Machina"/>
                <a:ea typeface="Neue Machina"/>
                <a:cs typeface="Neue Machina"/>
                <a:sym typeface="Neue Machina"/>
              </a:rPr>
              <a:t>  </a:t>
            </a: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671305" y="1425952"/>
            <a:ext cx="10605823" cy="3252416"/>
          </a:xfrm>
          <a:prstGeom prst="rect">
            <a:avLst/>
          </a:prstGeom>
        </p:spPr>
        <p:txBody>
          <a:bodyPr anchor="t" rtlCol="false" tIns="0" lIns="0" bIns="0" rIns="0">
            <a:spAutoFit/>
          </a:bodyPr>
          <a:lstStyle/>
          <a:p>
            <a:pPr algn="l" marL="0" indent="0" lvl="0">
              <a:lnSpc>
                <a:spcPts val="8682"/>
              </a:lnSpc>
              <a:spcBef>
                <a:spcPct val="0"/>
              </a:spcBef>
            </a:pPr>
            <a:r>
              <a:rPr lang="en-US" b="true" sz="6202">
                <a:solidFill>
                  <a:srgbClr val="6E93AF"/>
                </a:solidFill>
                <a:latin typeface="Code Pro Bold"/>
                <a:ea typeface="Code Pro Bold"/>
                <a:cs typeface="Code Pro Bold"/>
                <a:sym typeface="Code Pro Bold"/>
              </a:rPr>
              <a:t>Framework for Information Literacy for Higher Education (ACRL, 2015)</a:t>
            </a:r>
          </a:p>
        </p:txBody>
      </p:sp>
      <p:sp>
        <p:nvSpPr>
          <p:cNvPr name="TextBox 6" id="6"/>
          <p:cNvSpPr txBox="true"/>
          <p:nvPr/>
        </p:nvSpPr>
        <p:spPr>
          <a:xfrm rot="0">
            <a:off x="1671305" y="5612002"/>
            <a:ext cx="10605823" cy="3357245"/>
          </a:xfrm>
          <a:prstGeom prst="rect">
            <a:avLst/>
          </a:prstGeom>
        </p:spPr>
        <p:txBody>
          <a:bodyPr anchor="t" rtlCol="false" tIns="0" lIns="0" bIns="0" rIns="0">
            <a:spAutoFit/>
          </a:bodyPr>
          <a:lstStyle/>
          <a:p>
            <a:pPr algn="l" marL="690881" indent="-345440" lvl="1">
              <a:lnSpc>
                <a:spcPts val="4480"/>
              </a:lnSpc>
              <a:spcBef>
                <a:spcPct val="0"/>
              </a:spcBef>
              <a:buFont typeface="Arial"/>
              <a:buChar char="•"/>
            </a:pPr>
            <a:r>
              <a:rPr lang="en-US" sz="3200">
                <a:solidFill>
                  <a:srgbClr val="6E93AF"/>
                </a:solidFill>
                <a:latin typeface="Neue Machina"/>
                <a:ea typeface="Neue Machina"/>
                <a:cs typeface="Neue Machina"/>
                <a:sym typeface="Neue Machina"/>
              </a:rPr>
              <a:t>Authority is Constructed and Contextual</a:t>
            </a:r>
          </a:p>
          <a:p>
            <a:pPr algn="l" marL="690881" indent="-345440" lvl="1">
              <a:lnSpc>
                <a:spcPts val="4480"/>
              </a:lnSpc>
              <a:spcBef>
                <a:spcPct val="0"/>
              </a:spcBef>
              <a:buFont typeface="Arial"/>
              <a:buChar char="•"/>
            </a:pPr>
            <a:r>
              <a:rPr lang="en-US" sz="3200">
                <a:solidFill>
                  <a:srgbClr val="6E93AF"/>
                </a:solidFill>
                <a:latin typeface="Neue Machina"/>
                <a:ea typeface="Neue Machina"/>
                <a:cs typeface="Neue Machina"/>
                <a:sym typeface="Neue Machina"/>
              </a:rPr>
              <a:t>Research as Inquiry</a:t>
            </a:r>
          </a:p>
          <a:p>
            <a:pPr algn="l" marL="690881" indent="-345440" lvl="1">
              <a:lnSpc>
                <a:spcPts val="4480"/>
              </a:lnSpc>
              <a:spcBef>
                <a:spcPct val="0"/>
              </a:spcBef>
              <a:buFont typeface="Arial"/>
              <a:buChar char="•"/>
            </a:pPr>
            <a:r>
              <a:rPr lang="en-US" sz="3200">
                <a:solidFill>
                  <a:srgbClr val="6E93AF"/>
                </a:solidFill>
                <a:latin typeface="Neue Machina"/>
                <a:ea typeface="Neue Machina"/>
                <a:cs typeface="Neue Machina"/>
                <a:sym typeface="Neue Machina"/>
              </a:rPr>
              <a:t>Scholarship as Conversation</a:t>
            </a:r>
          </a:p>
          <a:p>
            <a:pPr algn="l" marL="690881" indent="-345440" lvl="1">
              <a:lnSpc>
                <a:spcPts val="4480"/>
              </a:lnSpc>
              <a:spcBef>
                <a:spcPct val="0"/>
              </a:spcBef>
              <a:buFont typeface="Arial"/>
              <a:buChar char="•"/>
            </a:pPr>
            <a:r>
              <a:rPr lang="en-US" sz="3200">
                <a:solidFill>
                  <a:srgbClr val="6E93AF"/>
                </a:solidFill>
                <a:latin typeface="Neue Machina"/>
                <a:ea typeface="Neue Machina"/>
                <a:cs typeface="Neue Machina"/>
                <a:sym typeface="Neue Machina"/>
              </a:rPr>
              <a:t>Information Creation as a Process</a:t>
            </a:r>
          </a:p>
          <a:p>
            <a:pPr algn="l" marL="690881" indent="-345440" lvl="1">
              <a:lnSpc>
                <a:spcPts val="4480"/>
              </a:lnSpc>
              <a:spcBef>
                <a:spcPct val="0"/>
              </a:spcBef>
              <a:buFont typeface="Arial"/>
              <a:buChar char="•"/>
            </a:pPr>
            <a:r>
              <a:rPr lang="en-US" sz="3200">
                <a:solidFill>
                  <a:srgbClr val="6E93AF"/>
                </a:solidFill>
                <a:latin typeface="Neue Machina"/>
                <a:ea typeface="Neue Machina"/>
                <a:cs typeface="Neue Machina"/>
                <a:sym typeface="Neue Machina"/>
              </a:rPr>
              <a:t>Information Has Value</a:t>
            </a:r>
          </a:p>
          <a:p>
            <a:pPr algn="l" marL="690881" indent="-345440" lvl="1">
              <a:lnSpc>
                <a:spcPts val="4480"/>
              </a:lnSpc>
              <a:spcBef>
                <a:spcPct val="0"/>
              </a:spcBef>
              <a:buFont typeface="Arial"/>
              <a:buChar char="•"/>
            </a:pPr>
            <a:r>
              <a:rPr lang="en-US" sz="3200">
                <a:solidFill>
                  <a:srgbClr val="6E93AF"/>
                </a:solidFill>
                <a:latin typeface="Neue Machina"/>
                <a:ea typeface="Neue Machina"/>
                <a:cs typeface="Neue Machina"/>
                <a:sym typeface="Neue Machina"/>
              </a:rPr>
              <a:t>Searching as Strategic Exploration</a:t>
            </a:r>
          </a:p>
        </p:txBody>
      </p:sp>
      <p:grpSp>
        <p:nvGrpSpPr>
          <p:cNvPr name="Group 7" id="7"/>
          <p:cNvGrpSpPr/>
          <p:nvPr/>
        </p:nvGrpSpPr>
        <p:grpSpPr>
          <a:xfrm rot="0">
            <a:off x="14533478" y="6532478"/>
            <a:ext cx="3754522" cy="3754522"/>
            <a:chOff x="0" y="0"/>
            <a:chExt cx="5006029" cy="5006029"/>
          </a:xfrm>
        </p:grpSpPr>
        <p:grpSp>
          <p:nvGrpSpPr>
            <p:cNvPr name="Group 8" id="8"/>
            <p:cNvGrpSpPr/>
            <p:nvPr/>
          </p:nvGrpSpPr>
          <p:grpSpPr>
            <a:xfrm rot="0">
              <a:off x="2503014" y="2503014"/>
              <a:ext cx="1251507" cy="1251507"/>
              <a:chOff x="0" y="0"/>
              <a:chExt cx="1913890" cy="1913890"/>
            </a:xfrm>
          </p:grpSpPr>
          <p:sp>
            <p:nvSpPr>
              <p:cNvPr name="Freeform 9" id="9"/>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10" id="10"/>
            <p:cNvGrpSpPr/>
            <p:nvPr/>
          </p:nvGrpSpPr>
          <p:grpSpPr>
            <a:xfrm rot="0">
              <a:off x="2503014" y="1251507"/>
              <a:ext cx="1251507" cy="1251507"/>
              <a:chOff x="0" y="0"/>
              <a:chExt cx="1913890" cy="1913890"/>
            </a:xfrm>
          </p:grpSpPr>
          <p:sp>
            <p:nvSpPr>
              <p:cNvPr name="Freeform 11" id="11"/>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12" id="12"/>
            <p:cNvGrpSpPr/>
            <p:nvPr/>
          </p:nvGrpSpPr>
          <p:grpSpPr>
            <a:xfrm rot="0">
              <a:off x="1251507" y="2503014"/>
              <a:ext cx="1251507" cy="1251507"/>
              <a:chOff x="0" y="0"/>
              <a:chExt cx="1913890" cy="1913890"/>
            </a:xfrm>
          </p:grpSpPr>
          <p:sp>
            <p:nvSpPr>
              <p:cNvPr name="Freeform 13" id="1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14" id="14"/>
            <p:cNvGrpSpPr/>
            <p:nvPr/>
          </p:nvGrpSpPr>
          <p:grpSpPr>
            <a:xfrm rot="0">
              <a:off x="3754522" y="3754522"/>
              <a:ext cx="1251507" cy="1251507"/>
              <a:chOff x="0" y="0"/>
              <a:chExt cx="1913890" cy="1913890"/>
            </a:xfrm>
          </p:grpSpPr>
          <p:sp>
            <p:nvSpPr>
              <p:cNvPr name="Freeform 15" id="15"/>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16" id="16"/>
            <p:cNvGrpSpPr/>
            <p:nvPr/>
          </p:nvGrpSpPr>
          <p:grpSpPr>
            <a:xfrm rot="0">
              <a:off x="3754522" y="2503014"/>
              <a:ext cx="1251507" cy="1251507"/>
              <a:chOff x="0" y="0"/>
              <a:chExt cx="1913890" cy="1913890"/>
            </a:xfrm>
          </p:grpSpPr>
          <p:sp>
            <p:nvSpPr>
              <p:cNvPr name="Freeform 17" id="17"/>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18" id="18"/>
            <p:cNvGrpSpPr/>
            <p:nvPr/>
          </p:nvGrpSpPr>
          <p:grpSpPr>
            <a:xfrm rot="0">
              <a:off x="2503014" y="3754522"/>
              <a:ext cx="1251507" cy="1251507"/>
              <a:chOff x="0" y="0"/>
              <a:chExt cx="1913890" cy="1913890"/>
            </a:xfrm>
          </p:grpSpPr>
          <p:sp>
            <p:nvSpPr>
              <p:cNvPr name="Freeform 19" id="19"/>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20" id="20"/>
            <p:cNvGrpSpPr/>
            <p:nvPr/>
          </p:nvGrpSpPr>
          <p:grpSpPr>
            <a:xfrm rot="0">
              <a:off x="3754522" y="1251507"/>
              <a:ext cx="1251507" cy="1251507"/>
              <a:chOff x="0" y="0"/>
              <a:chExt cx="1913890" cy="1913890"/>
            </a:xfrm>
          </p:grpSpPr>
          <p:sp>
            <p:nvSpPr>
              <p:cNvPr name="Freeform 21" id="21"/>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22" id="22"/>
            <p:cNvGrpSpPr/>
            <p:nvPr/>
          </p:nvGrpSpPr>
          <p:grpSpPr>
            <a:xfrm rot="0">
              <a:off x="1251507" y="3754522"/>
              <a:ext cx="1251507" cy="1251507"/>
              <a:chOff x="0" y="0"/>
              <a:chExt cx="1913890" cy="1913890"/>
            </a:xfrm>
          </p:grpSpPr>
          <p:sp>
            <p:nvSpPr>
              <p:cNvPr name="Freeform 23" id="2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24" id="24"/>
            <p:cNvGrpSpPr/>
            <p:nvPr/>
          </p:nvGrpSpPr>
          <p:grpSpPr>
            <a:xfrm rot="0">
              <a:off x="3754522" y="0"/>
              <a:ext cx="1251507" cy="1251507"/>
              <a:chOff x="0" y="0"/>
              <a:chExt cx="1913890" cy="1913890"/>
            </a:xfrm>
          </p:grpSpPr>
          <p:sp>
            <p:nvSpPr>
              <p:cNvPr name="Freeform 25" id="25"/>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26" id="26"/>
            <p:cNvGrpSpPr/>
            <p:nvPr/>
          </p:nvGrpSpPr>
          <p:grpSpPr>
            <a:xfrm rot="0">
              <a:off x="0" y="3754522"/>
              <a:ext cx="1251507" cy="1251507"/>
              <a:chOff x="0" y="0"/>
              <a:chExt cx="1913890" cy="1913890"/>
            </a:xfrm>
          </p:grpSpPr>
          <p:sp>
            <p:nvSpPr>
              <p:cNvPr name="Freeform 27" id="27"/>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28" id="28"/>
            <p:cNvGrpSpPr/>
            <p:nvPr/>
          </p:nvGrpSpPr>
          <p:grpSpPr>
            <a:xfrm rot="0">
              <a:off x="2503014" y="1251507"/>
              <a:ext cx="1251507" cy="1251507"/>
              <a:chOff x="0" y="0"/>
              <a:chExt cx="1913890" cy="1913890"/>
            </a:xfrm>
          </p:grpSpPr>
          <p:sp>
            <p:nvSpPr>
              <p:cNvPr name="Freeform 29" id="29"/>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000000">
                  <a:alpha val="0"/>
                </a:srgbClr>
              </a:solidFill>
            </p:spPr>
          </p:sp>
        </p:gr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AutoShape 5" id="5"/>
          <p:cNvSpPr/>
          <p:nvPr/>
        </p:nvSpPr>
        <p:spPr>
          <a:xfrm rot="0">
            <a:off x="1028700" y="5429250"/>
            <a:ext cx="16230600" cy="38100"/>
          </a:xfrm>
          <a:prstGeom prst="rect">
            <a:avLst/>
          </a:prstGeom>
          <a:solidFill>
            <a:srgbClr val="FFFFFF"/>
          </a:solidFill>
        </p:spPr>
      </p:sp>
      <p:sp>
        <p:nvSpPr>
          <p:cNvPr name="AutoShape 6" id="6"/>
          <p:cNvSpPr/>
          <p:nvPr/>
        </p:nvSpPr>
        <p:spPr>
          <a:xfrm rot="0">
            <a:off x="2386204" y="5257800"/>
            <a:ext cx="2324100" cy="381000"/>
          </a:xfrm>
          <a:prstGeom prst="rect">
            <a:avLst/>
          </a:prstGeom>
          <a:solidFill>
            <a:srgbClr val="FFCB11"/>
          </a:solidFill>
        </p:spPr>
      </p:sp>
      <p:sp>
        <p:nvSpPr>
          <p:cNvPr name="AutoShape 7" id="7"/>
          <p:cNvSpPr/>
          <p:nvPr/>
        </p:nvSpPr>
        <p:spPr>
          <a:xfrm rot="0">
            <a:off x="7981950" y="5257800"/>
            <a:ext cx="2324100" cy="381000"/>
          </a:xfrm>
          <a:prstGeom prst="rect">
            <a:avLst/>
          </a:prstGeom>
          <a:solidFill>
            <a:srgbClr val="FFCB11"/>
          </a:solidFill>
        </p:spPr>
      </p:sp>
      <p:sp>
        <p:nvSpPr>
          <p:cNvPr name="AutoShape 8" id="8"/>
          <p:cNvSpPr/>
          <p:nvPr/>
        </p:nvSpPr>
        <p:spPr>
          <a:xfrm rot="0">
            <a:off x="13577696" y="5257800"/>
            <a:ext cx="2324100" cy="381000"/>
          </a:xfrm>
          <a:prstGeom prst="rect">
            <a:avLst/>
          </a:prstGeom>
          <a:solidFill>
            <a:srgbClr val="FFCB11"/>
          </a:solidFill>
        </p:spPr>
      </p:sp>
      <p:sp>
        <p:nvSpPr>
          <p:cNvPr name="Freeform 9" id="9"/>
          <p:cNvSpPr/>
          <p:nvPr/>
        </p:nvSpPr>
        <p:spPr>
          <a:xfrm flipH="false" flipV="false" rot="0">
            <a:off x="1991226" y="1014412"/>
            <a:ext cx="3681604" cy="3681604"/>
          </a:xfrm>
          <a:custGeom>
            <a:avLst/>
            <a:gdLst/>
            <a:ahLst/>
            <a:cxnLst/>
            <a:rect r="r" b="b" t="t" l="l"/>
            <a:pathLst>
              <a:path h="3681604" w="3681604">
                <a:moveTo>
                  <a:pt x="0" y="0"/>
                </a:moveTo>
                <a:lnTo>
                  <a:pt x="3681605" y="0"/>
                </a:lnTo>
                <a:lnTo>
                  <a:pt x="3681605" y="3681605"/>
                </a:lnTo>
                <a:lnTo>
                  <a:pt x="0" y="368160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0" id="10"/>
          <p:cNvGrpSpPr/>
          <p:nvPr/>
        </p:nvGrpSpPr>
        <p:grpSpPr>
          <a:xfrm rot="0">
            <a:off x="1028700" y="6438900"/>
            <a:ext cx="5039109" cy="2199136"/>
            <a:chOff x="0" y="0"/>
            <a:chExt cx="6718812" cy="2932181"/>
          </a:xfrm>
        </p:grpSpPr>
        <p:sp>
          <p:nvSpPr>
            <p:cNvPr name="TextBox 11" id="11"/>
            <p:cNvSpPr txBox="true"/>
            <p:nvPr/>
          </p:nvSpPr>
          <p:spPr>
            <a:xfrm rot="0">
              <a:off x="0" y="1743885"/>
              <a:ext cx="6718812" cy="1188297"/>
            </a:xfrm>
            <a:prstGeom prst="rect">
              <a:avLst/>
            </a:prstGeom>
          </p:spPr>
          <p:txBody>
            <a:bodyPr anchor="t" rtlCol="false" tIns="0" lIns="0" bIns="0" rIns="0">
              <a:spAutoFit/>
            </a:bodyPr>
            <a:lstStyle/>
            <a:p>
              <a:pPr algn="ctr" marL="0" indent="0" lvl="0">
                <a:lnSpc>
                  <a:spcPts val="3640"/>
                </a:lnSpc>
              </a:pPr>
              <a:r>
                <a:rPr lang="en-US" sz="2600">
                  <a:solidFill>
                    <a:srgbClr val="6E93AF"/>
                  </a:solidFill>
                  <a:latin typeface="Neue Machina"/>
                  <a:ea typeface="Neue Machina"/>
                  <a:cs typeface="Neue Machina"/>
                  <a:sym typeface="Neue Machina"/>
                </a:rPr>
                <a:t>Ex. </a:t>
              </a:r>
              <a:r>
                <a:rPr lang="en-US" sz="2600" u="sng">
                  <a:solidFill>
                    <a:srgbClr val="6E93AF"/>
                  </a:solidFill>
                  <a:latin typeface="Neue Machina"/>
                  <a:ea typeface="Neue Machina"/>
                  <a:cs typeface="Neue Machina"/>
                  <a:sym typeface="Neue Machina"/>
                  <a:hlinkClick r:id="rId4" tooltip="https://library.yale.edu/sites/default/files/files/2025_01_08_AI_Literacy_Framework.pdf"/>
                </a:rPr>
                <a:t>Yale AI Information Literacy Framework</a:t>
              </a:r>
            </a:p>
          </p:txBody>
        </p:sp>
        <p:sp>
          <p:nvSpPr>
            <p:cNvPr name="TextBox 12" id="12"/>
            <p:cNvSpPr txBox="true"/>
            <p:nvPr/>
          </p:nvSpPr>
          <p:spPr>
            <a:xfrm rot="0">
              <a:off x="0" y="-66675"/>
              <a:ext cx="6718812" cy="1456902"/>
            </a:xfrm>
            <a:prstGeom prst="rect">
              <a:avLst/>
            </a:prstGeom>
          </p:spPr>
          <p:txBody>
            <a:bodyPr anchor="t" rtlCol="false" tIns="0" lIns="0" bIns="0" rIns="0">
              <a:spAutoFit/>
            </a:bodyPr>
            <a:lstStyle/>
            <a:p>
              <a:pPr algn="ctr" marL="0" indent="0" lvl="0">
                <a:lnSpc>
                  <a:spcPts val="4480"/>
                </a:lnSpc>
              </a:pPr>
              <a:r>
                <a:rPr lang="en-US" sz="3200">
                  <a:solidFill>
                    <a:srgbClr val="6E93AF"/>
                  </a:solidFill>
                  <a:latin typeface="Neue Machina"/>
                  <a:ea typeface="Neue Machina"/>
                  <a:cs typeface="Neue Machina"/>
                  <a:sym typeface="Neue Machina"/>
                </a:rPr>
                <a:t>Many libraries have developed guides</a:t>
              </a:r>
            </a:p>
          </p:txBody>
        </p:sp>
      </p:grpSp>
      <p:grpSp>
        <p:nvGrpSpPr>
          <p:cNvPr name="Group 13" id="13"/>
          <p:cNvGrpSpPr/>
          <p:nvPr/>
        </p:nvGrpSpPr>
        <p:grpSpPr>
          <a:xfrm rot="0">
            <a:off x="6067809" y="757238"/>
            <a:ext cx="10129646" cy="3413403"/>
            <a:chOff x="0" y="0"/>
            <a:chExt cx="13506194" cy="4551204"/>
          </a:xfrm>
        </p:grpSpPr>
        <p:sp>
          <p:nvSpPr>
            <p:cNvPr name="TextBox 14" id="14"/>
            <p:cNvSpPr txBox="true"/>
            <p:nvPr/>
          </p:nvSpPr>
          <p:spPr>
            <a:xfrm rot="0">
              <a:off x="0" y="-9525"/>
              <a:ext cx="13506194" cy="2397125"/>
            </a:xfrm>
            <a:prstGeom prst="rect">
              <a:avLst/>
            </a:prstGeom>
          </p:spPr>
          <p:txBody>
            <a:bodyPr anchor="t" rtlCol="false" tIns="0" lIns="0" bIns="0" rIns="0">
              <a:spAutoFit/>
            </a:bodyPr>
            <a:lstStyle/>
            <a:p>
              <a:pPr algn="ctr" marL="0" indent="0" lvl="0">
                <a:lnSpc>
                  <a:spcPts val="7104"/>
                </a:lnSpc>
              </a:pPr>
              <a:r>
                <a:rPr lang="en-US" b="true" sz="5920">
                  <a:solidFill>
                    <a:srgbClr val="6E93AF"/>
                  </a:solidFill>
                  <a:latin typeface="Code Pro Bold"/>
                  <a:ea typeface="Code Pro Bold"/>
                  <a:cs typeface="Code Pro Bold"/>
                  <a:sym typeface="Code Pro Bold"/>
                </a:rPr>
                <a:t>Resources for AI Information Literacy</a:t>
              </a:r>
            </a:p>
          </p:txBody>
        </p:sp>
        <p:sp>
          <p:nvSpPr>
            <p:cNvPr name="TextBox 15" id="15"/>
            <p:cNvSpPr txBox="true"/>
            <p:nvPr/>
          </p:nvSpPr>
          <p:spPr>
            <a:xfrm rot="0">
              <a:off x="1404387" y="3179604"/>
              <a:ext cx="10697420" cy="1371600"/>
            </a:xfrm>
            <a:prstGeom prst="rect">
              <a:avLst/>
            </a:prstGeom>
          </p:spPr>
          <p:txBody>
            <a:bodyPr anchor="t" rtlCol="false" tIns="0" lIns="0" bIns="0" rIns="0">
              <a:spAutoFit/>
            </a:bodyPr>
            <a:lstStyle/>
            <a:p>
              <a:pPr algn="ctr">
                <a:lnSpc>
                  <a:spcPts val="4079"/>
                </a:lnSpc>
              </a:pPr>
              <a:r>
                <a:rPr lang="en-US" sz="3399" b="true">
                  <a:solidFill>
                    <a:srgbClr val="6E93AF"/>
                  </a:solidFill>
                  <a:latin typeface="Code Pro Bold"/>
                  <a:ea typeface="Code Pro Bold"/>
                  <a:cs typeface="Code Pro Bold"/>
                  <a:sym typeface="Code Pro Bold"/>
                </a:rPr>
                <a:t>Don’t reinvent the wheel, </a:t>
              </a:r>
            </a:p>
            <a:p>
              <a:pPr algn="ctr" marL="0" indent="0" lvl="0">
                <a:lnSpc>
                  <a:spcPts val="4079"/>
                </a:lnSpc>
              </a:pPr>
              <a:r>
                <a:rPr lang="en-US" b="true" sz="3399">
                  <a:solidFill>
                    <a:srgbClr val="6E93AF"/>
                  </a:solidFill>
                  <a:latin typeface="Code Pro Bold"/>
                  <a:ea typeface="Code Pro Bold"/>
                  <a:cs typeface="Code Pro Bold"/>
                  <a:sym typeface="Code Pro Bold"/>
                </a:rPr>
                <a:t>talk to your librarian</a:t>
              </a:r>
            </a:p>
          </p:txBody>
        </p:sp>
      </p:grpSp>
      <p:grpSp>
        <p:nvGrpSpPr>
          <p:cNvPr name="Group 16" id="16"/>
          <p:cNvGrpSpPr/>
          <p:nvPr/>
        </p:nvGrpSpPr>
        <p:grpSpPr>
          <a:xfrm rot="0">
            <a:off x="6624446" y="6438900"/>
            <a:ext cx="5039109" cy="1709615"/>
            <a:chOff x="0" y="0"/>
            <a:chExt cx="6718812" cy="2279486"/>
          </a:xfrm>
        </p:grpSpPr>
        <p:sp>
          <p:nvSpPr>
            <p:cNvPr name="TextBox 17" id="17"/>
            <p:cNvSpPr txBox="true"/>
            <p:nvPr/>
          </p:nvSpPr>
          <p:spPr>
            <a:xfrm rot="0">
              <a:off x="0" y="1743885"/>
              <a:ext cx="6718812" cy="535601"/>
            </a:xfrm>
            <a:prstGeom prst="rect">
              <a:avLst/>
            </a:prstGeom>
          </p:spPr>
          <p:txBody>
            <a:bodyPr anchor="t" rtlCol="false" tIns="0" lIns="0" bIns="0" rIns="0">
              <a:spAutoFit/>
            </a:bodyPr>
            <a:lstStyle/>
            <a:p>
              <a:pPr algn="ctr" marL="0" indent="0" lvl="0">
                <a:lnSpc>
                  <a:spcPts val="3321"/>
                </a:lnSpc>
              </a:pPr>
              <a:r>
                <a:rPr lang="en-US" sz="2372">
                  <a:solidFill>
                    <a:srgbClr val="6E93AF"/>
                  </a:solidFill>
                  <a:latin typeface="Neue Machina"/>
                  <a:ea typeface="Neue Machina"/>
                  <a:cs typeface="Neue Machina"/>
                  <a:sym typeface="Neue Machina"/>
                </a:rPr>
                <a:t>Ex. </a:t>
              </a:r>
              <a:r>
                <a:rPr lang="en-US" sz="2372" u="sng">
                  <a:solidFill>
                    <a:srgbClr val="6E93AF"/>
                  </a:solidFill>
                  <a:latin typeface="Neue Machina"/>
                  <a:ea typeface="Neue Machina"/>
                  <a:cs typeface="Neue Machina"/>
                  <a:sym typeface="Neue Machina"/>
                  <a:hlinkClick r:id="rId5" tooltip="https://perspectives.lexisnexis.com/ai-curriculum-toolkit/index.html"/>
                </a:rPr>
                <a:t>LexisNexis GenAI Curriculum</a:t>
              </a:r>
            </a:p>
          </p:txBody>
        </p:sp>
        <p:sp>
          <p:nvSpPr>
            <p:cNvPr name="TextBox 18" id="18"/>
            <p:cNvSpPr txBox="true"/>
            <p:nvPr/>
          </p:nvSpPr>
          <p:spPr>
            <a:xfrm rot="0">
              <a:off x="0" y="-66675"/>
              <a:ext cx="6718812" cy="1456902"/>
            </a:xfrm>
            <a:prstGeom prst="rect">
              <a:avLst/>
            </a:prstGeom>
          </p:spPr>
          <p:txBody>
            <a:bodyPr anchor="t" rtlCol="false" tIns="0" lIns="0" bIns="0" rIns="0">
              <a:spAutoFit/>
            </a:bodyPr>
            <a:lstStyle/>
            <a:p>
              <a:pPr algn="ctr" marL="0" indent="0" lvl="0">
                <a:lnSpc>
                  <a:spcPts val="4480"/>
                </a:lnSpc>
              </a:pPr>
              <a:r>
                <a:rPr lang="en-US" sz="3200">
                  <a:solidFill>
                    <a:srgbClr val="6E93AF"/>
                  </a:solidFill>
                  <a:latin typeface="Neue Machina"/>
                  <a:ea typeface="Neue Machina"/>
                  <a:cs typeface="Neue Machina"/>
                  <a:sym typeface="Neue Machina"/>
                </a:rPr>
                <a:t>Vendors offer toolkits and activities</a:t>
              </a:r>
            </a:p>
          </p:txBody>
        </p:sp>
      </p:grpSp>
      <p:grpSp>
        <p:nvGrpSpPr>
          <p:cNvPr name="Group 19" id="19"/>
          <p:cNvGrpSpPr/>
          <p:nvPr/>
        </p:nvGrpSpPr>
        <p:grpSpPr>
          <a:xfrm rot="0">
            <a:off x="12220191" y="6438900"/>
            <a:ext cx="5039109" cy="2303911"/>
            <a:chOff x="0" y="0"/>
            <a:chExt cx="6718812" cy="3071881"/>
          </a:xfrm>
        </p:grpSpPr>
        <p:sp>
          <p:nvSpPr>
            <p:cNvPr name="TextBox 20" id="20"/>
            <p:cNvSpPr txBox="true"/>
            <p:nvPr/>
          </p:nvSpPr>
          <p:spPr>
            <a:xfrm rot="0">
              <a:off x="0" y="2493185"/>
              <a:ext cx="6718812" cy="578697"/>
            </a:xfrm>
            <a:prstGeom prst="rect">
              <a:avLst/>
            </a:prstGeom>
          </p:spPr>
          <p:txBody>
            <a:bodyPr anchor="t" rtlCol="false" tIns="0" lIns="0" bIns="0" rIns="0">
              <a:spAutoFit/>
            </a:bodyPr>
            <a:lstStyle/>
            <a:p>
              <a:pPr algn="ctr" marL="0" indent="0" lvl="0">
                <a:lnSpc>
                  <a:spcPts val="3640"/>
                </a:lnSpc>
              </a:pPr>
              <a:r>
                <a:rPr lang="en-US" sz="2600">
                  <a:solidFill>
                    <a:srgbClr val="6E93AF"/>
                  </a:solidFill>
                  <a:latin typeface="Neue Machina"/>
                  <a:ea typeface="Neue Machina"/>
                  <a:cs typeface="Neue Machina"/>
                  <a:sym typeface="Neue Machina"/>
                </a:rPr>
                <a:t>Ex. </a:t>
              </a:r>
              <a:r>
                <a:rPr lang="en-US" sz="2600" u="sng">
                  <a:solidFill>
                    <a:srgbClr val="6E93AF"/>
                  </a:solidFill>
                  <a:latin typeface="Neue Machina"/>
                  <a:ea typeface="Neue Machina"/>
                  <a:cs typeface="Neue Machina"/>
                  <a:sym typeface="Neue Machina"/>
                  <a:hlinkClick r:id="rId6" tooltip="https://www.tandfonline.com/doi/full/10.1080/15512169.2024.2408767"/>
                </a:rPr>
                <a:t>Dilling &amp; Owen, 2025</a:t>
              </a:r>
            </a:p>
          </p:txBody>
        </p:sp>
        <p:sp>
          <p:nvSpPr>
            <p:cNvPr name="TextBox 21" id="21"/>
            <p:cNvSpPr txBox="true"/>
            <p:nvPr/>
          </p:nvSpPr>
          <p:spPr>
            <a:xfrm rot="0">
              <a:off x="0" y="-66675"/>
              <a:ext cx="6718812" cy="2206202"/>
            </a:xfrm>
            <a:prstGeom prst="rect">
              <a:avLst/>
            </a:prstGeom>
          </p:spPr>
          <p:txBody>
            <a:bodyPr anchor="t" rtlCol="false" tIns="0" lIns="0" bIns="0" rIns="0">
              <a:spAutoFit/>
            </a:bodyPr>
            <a:lstStyle/>
            <a:p>
              <a:pPr algn="ctr" marL="0" indent="0" lvl="0">
                <a:lnSpc>
                  <a:spcPts val="4480"/>
                </a:lnSpc>
              </a:pPr>
              <a:r>
                <a:rPr lang="en-US" sz="3200">
                  <a:solidFill>
                    <a:srgbClr val="6E93AF"/>
                  </a:solidFill>
                  <a:latin typeface="Neue Machina"/>
                  <a:ea typeface="Neue Machina"/>
                  <a:cs typeface="Neue Machina"/>
                  <a:sym typeface="Neue Machina"/>
                </a:rPr>
                <a:t>APSA scholarship includes discipline specific activities</a:t>
              </a:r>
            </a:p>
          </p:txBody>
        </p:sp>
      </p:grpSp>
    </p:spTree>
  </p:cSld>
  <p:clrMapOvr>
    <a:masterClrMapping/>
  </p:clrMapOvr>
</p:sld>
</file>

<file path=ppt/slides/slide24.xml><?xml version="1.0" encoding="utf-8"?>
<p:sld xmlns:p="http://schemas.openxmlformats.org/presentationml/2006/main" xmlns:a="http://schemas.openxmlformats.org/drawingml/2006/main">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1606944" y="1729259"/>
            <a:ext cx="12557868" cy="2056596"/>
            <a:chOff x="0" y="0"/>
            <a:chExt cx="16743824" cy="2742128"/>
          </a:xfrm>
        </p:grpSpPr>
        <p:sp>
          <p:nvSpPr>
            <p:cNvPr name="TextBox 6" id="6"/>
            <p:cNvSpPr txBox="true"/>
            <p:nvPr/>
          </p:nvSpPr>
          <p:spPr>
            <a:xfrm rot="0">
              <a:off x="0" y="-9525"/>
              <a:ext cx="16743824" cy="1660525"/>
            </a:xfrm>
            <a:prstGeom prst="rect">
              <a:avLst/>
            </a:prstGeom>
          </p:spPr>
          <p:txBody>
            <a:bodyPr anchor="t" rtlCol="false" tIns="0" lIns="0" bIns="0" rIns="0">
              <a:spAutoFit/>
            </a:bodyPr>
            <a:lstStyle/>
            <a:p>
              <a:pPr algn="l" marL="0" indent="0" lvl="0">
                <a:lnSpc>
                  <a:spcPts val="9824"/>
                </a:lnSpc>
              </a:pPr>
              <a:r>
                <a:rPr lang="en-US" b="true" sz="8186">
                  <a:solidFill>
                    <a:srgbClr val="6E93AF"/>
                  </a:solidFill>
                  <a:latin typeface="Code Pro Bold"/>
                  <a:ea typeface="Code Pro Bold"/>
                  <a:cs typeface="Code Pro Bold"/>
                  <a:sym typeface="Code Pro Bold"/>
                </a:rPr>
                <a:t>Key AI Competencies</a:t>
              </a:r>
            </a:p>
          </p:txBody>
        </p:sp>
        <p:sp>
          <p:nvSpPr>
            <p:cNvPr name="TextBox 7" id="7"/>
            <p:cNvSpPr txBox="true"/>
            <p:nvPr/>
          </p:nvSpPr>
          <p:spPr>
            <a:xfrm rot="0">
              <a:off x="0" y="2149514"/>
              <a:ext cx="16743824" cy="592615"/>
            </a:xfrm>
            <a:prstGeom prst="rect">
              <a:avLst/>
            </a:prstGeom>
          </p:spPr>
          <p:txBody>
            <a:bodyPr anchor="t" rtlCol="false" tIns="0" lIns="0" bIns="0" rIns="0">
              <a:spAutoFit/>
            </a:bodyPr>
            <a:lstStyle/>
            <a:p>
              <a:pPr algn="l" marL="0" indent="0" lvl="0">
                <a:lnSpc>
                  <a:spcPts val="3547"/>
                </a:lnSpc>
              </a:pPr>
              <a:r>
                <a:rPr lang="en-US" b="true" sz="2728">
                  <a:solidFill>
                    <a:srgbClr val="6E93AF"/>
                  </a:solidFill>
                  <a:latin typeface="Code Pro Bold"/>
                  <a:ea typeface="Code Pro Bold"/>
                  <a:cs typeface="Code Pro Bold"/>
                  <a:sym typeface="Code Pro Bold"/>
                </a:rPr>
                <a:t>Similar to traditional information literacy, AI literacy requires scaffolding</a:t>
              </a:r>
            </a:p>
          </p:txBody>
        </p:sp>
      </p:grpSp>
      <p:grpSp>
        <p:nvGrpSpPr>
          <p:cNvPr name="Group 8" id="8"/>
          <p:cNvGrpSpPr/>
          <p:nvPr/>
        </p:nvGrpSpPr>
        <p:grpSpPr>
          <a:xfrm rot="0">
            <a:off x="4511871" y="5928228"/>
            <a:ext cx="4880089" cy="762000"/>
            <a:chOff x="0" y="0"/>
            <a:chExt cx="6506785" cy="1016000"/>
          </a:xfrm>
        </p:grpSpPr>
        <p:sp>
          <p:nvSpPr>
            <p:cNvPr name="TextBox 9" id="9"/>
            <p:cNvSpPr txBox="true"/>
            <p:nvPr/>
          </p:nvSpPr>
          <p:spPr>
            <a:xfrm rot="0">
              <a:off x="0" y="-9525"/>
              <a:ext cx="1134891" cy="1025525"/>
            </a:xfrm>
            <a:prstGeom prst="rect">
              <a:avLst/>
            </a:prstGeom>
          </p:spPr>
          <p:txBody>
            <a:bodyPr anchor="t" rtlCol="false" tIns="0" lIns="0" bIns="0" rIns="0">
              <a:spAutoFit/>
            </a:bodyPr>
            <a:lstStyle/>
            <a:p>
              <a:pPr algn="l">
                <a:lnSpc>
                  <a:spcPts val="6000"/>
                </a:lnSpc>
              </a:pPr>
              <a:r>
                <a:rPr lang="en-US" b="true" sz="5000">
                  <a:solidFill>
                    <a:srgbClr val="6E93AF"/>
                  </a:solidFill>
                  <a:latin typeface="Code Pro Bold"/>
                  <a:ea typeface="Code Pro Bold"/>
                  <a:cs typeface="Code Pro Bold"/>
                  <a:sym typeface="Code Pro Bold"/>
                </a:rPr>
                <a:t>01</a:t>
              </a:r>
            </a:p>
          </p:txBody>
        </p:sp>
        <p:sp>
          <p:nvSpPr>
            <p:cNvPr name="TextBox 10" id="10"/>
            <p:cNvSpPr txBox="true"/>
            <p:nvPr/>
          </p:nvSpPr>
          <p:spPr>
            <a:xfrm rot="0">
              <a:off x="1636110" y="218017"/>
              <a:ext cx="4870675" cy="541867"/>
            </a:xfrm>
            <a:prstGeom prst="rect">
              <a:avLst/>
            </a:prstGeom>
          </p:spPr>
          <p:txBody>
            <a:bodyPr anchor="t" rtlCol="false" tIns="0" lIns="0" bIns="0" rIns="0">
              <a:spAutoFit/>
            </a:bodyPr>
            <a:lstStyle/>
            <a:p>
              <a:pPr algn="l" marL="0" indent="0" lvl="0">
                <a:lnSpc>
                  <a:spcPts val="3249"/>
                </a:lnSpc>
              </a:pPr>
              <a:r>
                <a:rPr lang="en-US" sz="2499">
                  <a:solidFill>
                    <a:srgbClr val="6E93AF"/>
                  </a:solidFill>
                  <a:latin typeface="Neue Machina"/>
                  <a:ea typeface="Neue Machina"/>
                  <a:cs typeface="Neue Machina"/>
                  <a:sym typeface="Neue Machina"/>
                </a:rPr>
                <a:t>Understand GAI</a:t>
              </a:r>
            </a:p>
          </p:txBody>
        </p:sp>
      </p:grpSp>
      <p:grpSp>
        <p:nvGrpSpPr>
          <p:cNvPr name="Group 11" id="11"/>
          <p:cNvGrpSpPr/>
          <p:nvPr/>
        </p:nvGrpSpPr>
        <p:grpSpPr>
          <a:xfrm rot="0">
            <a:off x="4511871" y="7795741"/>
            <a:ext cx="4880089" cy="762000"/>
            <a:chOff x="0" y="0"/>
            <a:chExt cx="6506785" cy="1016000"/>
          </a:xfrm>
        </p:grpSpPr>
        <p:sp>
          <p:nvSpPr>
            <p:cNvPr name="TextBox 12" id="12"/>
            <p:cNvSpPr txBox="true"/>
            <p:nvPr/>
          </p:nvSpPr>
          <p:spPr>
            <a:xfrm rot="0">
              <a:off x="0" y="-9525"/>
              <a:ext cx="1134891" cy="1025525"/>
            </a:xfrm>
            <a:prstGeom prst="rect">
              <a:avLst/>
            </a:prstGeom>
          </p:spPr>
          <p:txBody>
            <a:bodyPr anchor="t" rtlCol="false" tIns="0" lIns="0" bIns="0" rIns="0">
              <a:spAutoFit/>
            </a:bodyPr>
            <a:lstStyle/>
            <a:p>
              <a:pPr algn="l">
                <a:lnSpc>
                  <a:spcPts val="6000"/>
                </a:lnSpc>
              </a:pPr>
              <a:r>
                <a:rPr lang="en-US" b="true" sz="5000">
                  <a:solidFill>
                    <a:srgbClr val="6E93AF"/>
                  </a:solidFill>
                  <a:latin typeface="Code Pro Bold"/>
                  <a:ea typeface="Code Pro Bold"/>
                  <a:cs typeface="Code Pro Bold"/>
                  <a:sym typeface="Code Pro Bold"/>
                </a:rPr>
                <a:t>03</a:t>
              </a:r>
            </a:p>
          </p:txBody>
        </p:sp>
        <p:sp>
          <p:nvSpPr>
            <p:cNvPr name="TextBox 13" id="13"/>
            <p:cNvSpPr txBox="true"/>
            <p:nvPr/>
          </p:nvSpPr>
          <p:spPr>
            <a:xfrm rot="0">
              <a:off x="1636110" y="218017"/>
              <a:ext cx="4870675" cy="541867"/>
            </a:xfrm>
            <a:prstGeom prst="rect">
              <a:avLst/>
            </a:prstGeom>
          </p:spPr>
          <p:txBody>
            <a:bodyPr anchor="t" rtlCol="false" tIns="0" lIns="0" bIns="0" rIns="0">
              <a:spAutoFit/>
            </a:bodyPr>
            <a:lstStyle/>
            <a:p>
              <a:pPr algn="l" marL="0" indent="0" lvl="0">
                <a:lnSpc>
                  <a:spcPts val="3249"/>
                </a:lnSpc>
              </a:pPr>
              <a:r>
                <a:rPr lang="en-US" sz="2499">
                  <a:solidFill>
                    <a:srgbClr val="6E93AF"/>
                  </a:solidFill>
                  <a:latin typeface="Neue Machina"/>
                  <a:ea typeface="Neue Machina"/>
                  <a:cs typeface="Neue Machina"/>
                  <a:sym typeface="Neue Machina"/>
                </a:rPr>
                <a:t>Evaluate GAI</a:t>
              </a:r>
            </a:p>
          </p:txBody>
        </p:sp>
      </p:grpSp>
      <p:grpSp>
        <p:nvGrpSpPr>
          <p:cNvPr name="Group 14" id="14"/>
          <p:cNvGrpSpPr/>
          <p:nvPr/>
        </p:nvGrpSpPr>
        <p:grpSpPr>
          <a:xfrm rot="0">
            <a:off x="11724767" y="5928228"/>
            <a:ext cx="4880089" cy="762000"/>
            <a:chOff x="0" y="0"/>
            <a:chExt cx="6506785" cy="1016000"/>
          </a:xfrm>
        </p:grpSpPr>
        <p:sp>
          <p:nvSpPr>
            <p:cNvPr name="TextBox 15" id="15"/>
            <p:cNvSpPr txBox="true"/>
            <p:nvPr/>
          </p:nvSpPr>
          <p:spPr>
            <a:xfrm rot="0">
              <a:off x="0" y="-9525"/>
              <a:ext cx="1134891" cy="1025525"/>
            </a:xfrm>
            <a:prstGeom prst="rect">
              <a:avLst/>
            </a:prstGeom>
          </p:spPr>
          <p:txBody>
            <a:bodyPr anchor="t" rtlCol="false" tIns="0" lIns="0" bIns="0" rIns="0">
              <a:spAutoFit/>
            </a:bodyPr>
            <a:lstStyle/>
            <a:p>
              <a:pPr algn="l">
                <a:lnSpc>
                  <a:spcPts val="6000"/>
                </a:lnSpc>
              </a:pPr>
              <a:r>
                <a:rPr lang="en-US" b="true" sz="5000">
                  <a:solidFill>
                    <a:srgbClr val="6E93AF"/>
                  </a:solidFill>
                  <a:latin typeface="Code Pro Bold"/>
                  <a:ea typeface="Code Pro Bold"/>
                  <a:cs typeface="Code Pro Bold"/>
                  <a:sym typeface="Code Pro Bold"/>
                </a:rPr>
                <a:t>02</a:t>
              </a:r>
            </a:p>
          </p:txBody>
        </p:sp>
        <p:sp>
          <p:nvSpPr>
            <p:cNvPr name="TextBox 16" id="16"/>
            <p:cNvSpPr txBox="true"/>
            <p:nvPr/>
          </p:nvSpPr>
          <p:spPr>
            <a:xfrm rot="0">
              <a:off x="1636110" y="218017"/>
              <a:ext cx="4870675" cy="541867"/>
            </a:xfrm>
            <a:prstGeom prst="rect">
              <a:avLst/>
            </a:prstGeom>
          </p:spPr>
          <p:txBody>
            <a:bodyPr anchor="t" rtlCol="false" tIns="0" lIns="0" bIns="0" rIns="0">
              <a:spAutoFit/>
            </a:bodyPr>
            <a:lstStyle/>
            <a:p>
              <a:pPr algn="l" marL="0" indent="0" lvl="0">
                <a:lnSpc>
                  <a:spcPts val="3249"/>
                </a:lnSpc>
              </a:pPr>
              <a:r>
                <a:rPr lang="en-US" sz="2499">
                  <a:solidFill>
                    <a:srgbClr val="6E93AF"/>
                  </a:solidFill>
                  <a:latin typeface="Neue Machina"/>
                  <a:ea typeface="Neue Machina"/>
                  <a:cs typeface="Neue Machina"/>
                  <a:sym typeface="Neue Machina"/>
                </a:rPr>
                <a:t>Use GAI</a:t>
              </a:r>
            </a:p>
          </p:txBody>
        </p:sp>
      </p:grpSp>
      <p:grpSp>
        <p:nvGrpSpPr>
          <p:cNvPr name="Group 17" id="17"/>
          <p:cNvGrpSpPr/>
          <p:nvPr/>
        </p:nvGrpSpPr>
        <p:grpSpPr>
          <a:xfrm rot="0">
            <a:off x="11724767" y="7795741"/>
            <a:ext cx="4880089" cy="762000"/>
            <a:chOff x="0" y="0"/>
            <a:chExt cx="6506785" cy="1016000"/>
          </a:xfrm>
        </p:grpSpPr>
        <p:sp>
          <p:nvSpPr>
            <p:cNvPr name="TextBox 18" id="18"/>
            <p:cNvSpPr txBox="true"/>
            <p:nvPr/>
          </p:nvSpPr>
          <p:spPr>
            <a:xfrm rot="0">
              <a:off x="0" y="-9525"/>
              <a:ext cx="1134891" cy="1025525"/>
            </a:xfrm>
            <a:prstGeom prst="rect">
              <a:avLst/>
            </a:prstGeom>
          </p:spPr>
          <p:txBody>
            <a:bodyPr anchor="t" rtlCol="false" tIns="0" lIns="0" bIns="0" rIns="0">
              <a:spAutoFit/>
            </a:bodyPr>
            <a:lstStyle/>
            <a:p>
              <a:pPr algn="l">
                <a:lnSpc>
                  <a:spcPts val="6000"/>
                </a:lnSpc>
              </a:pPr>
              <a:r>
                <a:rPr lang="en-US" b="true" sz="5000">
                  <a:solidFill>
                    <a:srgbClr val="6E93AF"/>
                  </a:solidFill>
                  <a:latin typeface="Code Pro Bold"/>
                  <a:ea typeface="Code Pro Bold"/>
                  <a:cs typeface="Code Pro Bold"/>
                  <a:sym typeface="Code Pro Bold"/>
                </a:rPr>
                <a:t>04</a:t>
              </a:r>
            </a:p>
          </p:txBody>
        </p:sp>
        <p:sp>
          <p:nvSpPr>
            <p:cNvPr name="TextBox 19" id="19"/>
            <p:cNvSpPr txBox="true"/>
            <p:nvPr/>
          </p:nvSpPr>
          <p:spPr>
            <a:xfrm rot="0">
              <a:off x="1636110" y="218017"/>
              <a:ext cx="4870675" cy="541867"/>
            </a:xfrm>
            <a:prstGeom prst="rect">
              <a:avLst/>
            </a:prstGeom>
          </p:spPr>
          <p:txBody>
            <a:bodyPr anchor="t" rtlCol="false" tIns="0" lIns="0" bIns="0" rIns="0">
              <a:spAutoFit/>
            </a:bodyPr>
            <a:lstStyle/>
            <a:p>
              <a:pPr algn="l" marL="0" indent="0" lvl="0">
                <a:lnSpc>
                  <a:spcPts val="3249"/>
                </a:lnSpc>
              </a:pPr>
              <a:r>
                <a:rPr lang="en-US" sz="2499">
                  <a:solidFill>
                    <a:srgbClr val="6E93AF"/>
                  </a:solidFill>
                  <a:latin typeface="Neue Machina"/>
                  <a:ea typeface="Neue Machina"/>
                  <a:cs typeface="Neue Machina"/>
                  <a:sym typeface="Neue Machina"/>
                </a:rPr>
                <a:t>Analyze GAI</a:t>
              </a:r>
            </a:p>
          </p:txBody>
        </p:sp>
      </p:grpSp>
      <p:sp>
        <p:nvSpPr>
          <p:cNvPr name="AutoShape 20" id="20"/>
          <p:cNvSpPr/>
          <p:nvPr/>
        </p:nvSpPr>
        <p:spPr>
          <a:xfrm rot="0">
            <a:off x="1606944" y="4329385"/>
            <a:ext cx="10961021" cy="0"/>
          </a:xfrm>
          <a:prstGeom prst="line">
            <a:avLst/>
          </a:prstGeom>
          <a:ln cap="flat" w="104775">
            <a:solidFill>
              <a:srgbClr val="0E1623"/>
            </a:solidFill>
            <a:prstDash val="solid"/>
            <a:headEnd type="none" len="sm" w="sm"/>
            <a:tailEnd type="none" len="sm" w="sm"/>
          </a:ln>
        </p:spPr>
      </p:sp>
    </p:spTree>
  </p:cSld>
  <p:clrMapOvr>
    <a:masterClrMapping/>
  </p:clrMapOvr>
</p:sld>
</file>

<file path=ppt/slides/slide25.xml><?xml version="1.0" encoding="utf-8"?>
<p:sld xmlns:p="http://schemas.openxmlformats.org/presentationml/2006/main" xmlns:a="http://schemas.openxmlformats.org/drawingml/2006/main">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028700" y="3028950"/>
            <a:ext cx="12942131" cy="1351236"/>
          </a:xfrm>
          <a:prstGeom prst="rect">
            <a:avLst/>
          </a:prstGeom>
        </p:spPr>
        <p:txBody>
          <a:bodyPr anchor="t" rtlCol="false" tIns="0" lIns="0" bIns="0" rIns="0">
            <a:spAutoFit/>
          </a:bodyPr>
          <a:lstStyle/>
          <a:p>
            <a:pPr algn="l" marL="0" indent="0" lvl="0">
              <a:lnSpc>
                <a:spcPts val="11097"/>
              </a:lnSpc>
              <a:spcBef>
                <a:spcPct val="0"/>
              </a:spcBef>
            </a:pPr>
            <a:r>
              <a:rPr lang="en-US" b="true" sz="7926">
                <a:solidFill>
                  <a:srgbClr val="6E93AF"/>
                </a:solidFill>
                <a:latin typeface="Code Pro Bold"/>
                <a:ea typeface="Code Pro Bold"/>
                <a:cs typeface="Code Pro Bold"/>
                <a:sym typeface="Code Pro Bold"/>
              </a:rPr>
              <a:t>Example 1: Mystery Author</a:t>
            </a:r>
          </a:p>
        </p:txBody>
      </p:sp>
      <p:sp>
        <p:nvSpPr>
          <p:cNvPr name="TextBox 6" id="6"/>
          <p:cNvSpPr txBox="true"/>
          <p:nvPr/>
        </p:nvSpPr>
        <p:spPr>
          <a:xfrm rot="0">
            <a:off x="1028700" y="5086350"/>
            <a:ext cx="12856727" cy="3872818"/>
          </a:xfrm>
          <a:prstGeom prst="rect">
            <a:avLst/>
          </a:prstGeom>
        </p:spPr>
        <p:txBody>
          <a:bodyPr anchor="t" rtlCol="false" tIns="0" lIns="0" bIns="0" rIns="0">
            <a:spAutoFit/>
          </a:bodyPr>
          <a:lstStyle/>
          <a:p>
            <a:pPr algn="l" marL="599526" indent="-299763" lvl="1">
              <a:lnSpc>
                <a:spcPts val="3887"/>
              </a:lnSpc>
              <a:spcBef>
                <a:spcPct val="0"/>
              </a:spcBef>
              <a:buFont typeface="Arial"/>
              <a:buChar char="•"/>
            </a:pPr>
            <a:r>
              <a:rPr lang="en-US" sz="2776">
                <a:solidFill>
                  <a:srgbClr val="6E93AF"/>
                </a:solidFill>
                <a:latin typeface="Neue Machina"/>
                <a:ea typeface="Neue Machina"/>
                <a:cs typeface="Neue Machina"/>
                <a:sym typeface="Neue Machina"/>
              </a:rPr>
              <a:t>Provide students several anonymized documents by the same author but published in a variety of venues (your own work is great)</a:t>
            </a:r>
          </a:p>
          <a:p>
            <a:pPr algn="l" marL="599526" indent="-299763" lvl="1">
              <a:lnSpc>
                <a:spcPts val="3887"/>
              </a:lnSpc>
              <a:spcBef>
                <a:spcPct val="0"/>
              </a:spcBef>
              <a:buFont typeface="Arial"/>
              <a:buChar char="•"/>
            </a:pPr>
            <a:r>
              <a:rPr lang="en-US" sz="2776">
                <a:solidFill>
                  <a:srgbClr val="6E93AF"/>
                </a:solidFill>
                <a:latin typeface="Neue Machina"/>
                <a:ea typeface="Neue Machina"/>
                <a:cs typeface="Neue Machina"/>
                <a:sym typeface="Neue Machina"/>
              </a:rPr>
              <a:t>Have students analyze the pieces and consider their authority, value, and bias/context</a:t>
            </a:r>
          </a:p>
          <a:p>
            <a:pPr algn="l" marL="599526" indent="-299763" lvl="1">
              <a:lnSpc>
                <a:spcPts val="3887"/>
              </a:lnSpc>
              <a:spcBef>
                <a:spcPct val="0"/>
              </a:spcBef>
              <a:buFont typeface="Arial"/>
              <a:buChar char="•"/>
            </a:pPr>
            <a:r>
              <a:rPr lang="en-US" sz="2776">
                <a:solidFill>
                  <a:srgbClr val="6E93AF"/>
                </a:solidFill>
                <a:latin typeface="Neue Machina"/>
                <a:ea typeface="Neue Machina"/>
                <a:cs typeface="Neue Machina"/>
                <a:sym typeface="Neue Machina"/>
              </a:rPr>
              <a:t>Reveal authorship and discuss differences in genre and purpose, access, perceptions</a:t>
            </a:r>
          </a:p>
          <a:p>
            <a:pPr algn="l" marL="599526" indent="-299763" lvl="1">
              <a:lnSpc>
                <a:spcPts val="3887"/>
              </a:lnSpc>
              <a:spcBef>
                <a:spcPct val="0"/>
              </a:spcBef>
              <a:buFont typeface="Arial"/>
              <a:buChar char="•"/>
            </a:pPr>
            <a:r>
              <a:rPr lang="en-US" sz="2776">
                <a:solidFill>
                  <a:srgbClr val="6E93AF"/>
                </a:solidFill>
                <a:latin typeface="Neue Machina"/>
                <a:ea typeface="Neue Machina"/>
                <a:cs typeface="Neue Machina"/>
                <a:sym typeface="Neue Machina"/>
              </a:rPr>
              <a:t>Compare with Keenious/Perplexity vs. Elicit/Consensus results (popular vs. academic sources)</a:t>
            </a:r>
          </a:p>
        </p:txBody>
      </p:sp>
      <p:grpSp>
        <p:nvGrpSpPr>
          <p:cNvPr name="Group 7" id="7"/>
          <p:cNvGrpSpPr/>
          <p:nvPr/>
        </p:nvGrpSpPr>
        <p:grpSpPr>
          <a:xfrm rot="0">
            <a:off x="14533478" y="6532478"/>
            <a:ext cx="3754522" cy="3754522"/>
            <a:chOff x="0" y="0"/>
            <a:chExt cx="5006029" cy="5006029"/>
          </a:xfrm>
        </p:grpSpPr>
        <p:grpSp>
          <p:nvGrpSpPr>
            <p:cNvPr name="Group 8" id="8"/>
            <p:cNvGrpSpPr/>
            <p:nvPr/>
          </p:nvGrpSpPr>
          <p:grpSpPr>
            <a:xfrm rot="0">
              <a:off x="2503014" y="2503014"/>
              <a:ext cx="1251507" cy="1251507"/>
              <a:chOff x="0" y="0"/>
              <a:chExt cx="1913890" cy="1913890"/>
            </a:xfrm>
          </p:grpSpPr>
          <p:sp>
            <p:nvSpPr>
              <p:cNvPr name="Freeform 9" id="9"/>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FFFF"/>
              </a:solidFill>
            </p:spPr>
          </p:sp>
        </p:grpSp>
        <p:grpSp>
          <p:nvGrpSpPr>
            <p:cNvPr name="Group 10" id="10"/>
            <p:cNvGrpSpPr/>
            <p:nvPr/>
          </p:nvGrpSpPr>
          <p:grpSpPr>
            <a:xfrm rot="0">
              <a:off x="2503014" y="1251507"/>
              <a:ext cx="1251507" cy="1251507"/>
              <a:chOff x="0" y="0"/>
              <a:chExt cx="1913890" cy="1913890"/>
            </a:xfrm>
          </p:grpSpPr>
          <p:sp>
            <p:nvSpPr>
              <p:cNvPr name="Freeform 11" id="11"/>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12" id="12"/>
            <p:cNvGrpSpPr/>
            <p:nvPr/>
          </p:nvGrpSpPr>
          <p:grpSpPr>
            <a:xfrm rot="0">
              <a:off x="1251507" y="2503014"/>
              <a:ext cx="1251507" cy="1251507"/>
              <a:chOff x="0" y="0"/>
              <a:chExt cx="1913890" cy="1913890"/>
            </a:xfrm>
          </p:grpSpPr>
          <p:sp>
            <p:nvSpPr>
              <p:cNvPr name="Freeform 13" id="1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14" id="14"/>
            <p:cNvGrpSpPr/>
            <p:nvPr/>
          </p:nvGrpSpPr>
          <p:grpSpPr>
            <a:xfrm rot="0">
              <a:off x="3754522" y="3754522"/>
              <a:ext cx="1251507" cy="1251507"/>
              <a:chOff x="0" y="0"/>
              <a:chExt cx="1913890" cy="1913890"/>
            </a:xfrm>
          </p:grpSpPr>
          <p:sp>
            <p:nvSpPr>
              <p:cNvPr name="Freeform 15" id="15"/>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FFFF"/>
              </a:solidFill>
            </p:spPr>
          </p:sp>
        </p:grpSp>
        <p:grpSp>
          <p:nvGrpSpPr>
            <p:cNvPr name="Group 16" id="16"/>
            <p:cNvGrpSpPr/>
            <p:nvPr/>
          </p:nvGrpSpPr>
          <p:grpSpPr>
            <a:xfrm rot="0">
              <a:off x="3754522" y="2503014"/>
              <a:ext cx="1251507" cy="1251507"/>
              <a:chOff x="0" y="0"/>
              <a:chExt cx="1913890" cy="1913890"/>
            </a:xfrm>
          </p:grpSpPr>
          <p:sp>
            <p:nvSpPr>
              <p:cNvPr name="Freeform 17" id="17"/>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18" id="18"/>
            <p:cNvGrpSpPr/>
            <p:nvPr/>
          </p:nvGrpSpPr>
          <p:grpSpPr>
            <a:xfrm rot="0">
              <a:off x="2503014" y="3754522"/>
              <a:ext cx="1251507" cy="1251507"/>
              <a:chOff x="0" y="0"/>
              <a:chExt cx="1913890" cy="1913890"/>
            </a:xfrm>
          </p:grpSpPr>
          <p:sp>
            <p:nvSpPr>
              <p:cNvPr name="Freeform 19" id="19"/>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20" id="20"/>
            <p:cNvGrpSpPr/>
            <p:nvPr/>
          </p:nvGrpSpPr>
          <p:grpSpPr>
            <a:xfrm rot="0">
              <a:off x="3754522" y="1251507"/>
              <a:ext cx="1251507" cy="1251507"/>
              <a:chOff x="0" y="0"/>
              <a:chExt cx="1913890" cy="1913890"/>
            </a:xfrm>
          </p:grpSpPr>
          <p:sp>
            <p:nvSpPr>
              <p:cNvPr name="Freeform 21" id="21"/>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FFFF"/>
              </a:solidFill>
            </p:spPr>
          </p:sp>
        </p:grpSp>
        <p:grpSp>
          <p:nvGrpSpPr>
            <p:cNvPr name="Group 22" id="22"/>
            <p:cNvGrpSpPr/>
            <p:nvPr/>
          </p:nvGrpSpPr>
          <p:grpSpPr>
            <a:xfrm rot="0">
              <a:off x="1251507" y="3754522"/>
              <a:ext cx="1251507" cy="1251507"/>
              <a:chOff x="0" y="0"/>
              <a:chExt cx="1913890" cy="1913890"/>
            </a:xfrm>
          </p:grpSpPr>
          <p:sp>
            <p:nvSpPr>
              <p:cNvPr name="Freeform 23" id="2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FFFF"/>
              </a:solidFill>
            </p:spPr>
          </p:sp>
        </p:grpSp>
        <p:grpSp>
          <p:nvGrpSpPr>
            <p:cNvPr name="Group 24" id="24"/>
            <p:cNvGrpSpPr/>
            <p:nvPr/>
          </p:nvGrpSpPr>
          <p:grpSpPr>
            <a:xfrm rot="0">
              <a:off x="3754522" y="0"/>
              <a:ext cx="1251507" cy="1251507"/>
              <a:chOff x="0" y="0"/>
              <a:chExt cx="1913890" cy="1913890"/>
            </a:xfrm>
          </p:grpSpPr>
          <p:sp>
            <p:nvSpPr>
              <p:cNvPr name="Freeform 25" id="25"/>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26" id="26"/>
            <p:cNvGrpSpPr/>
            <p:nvPr/>
          </p:nvGrpSpPr>
          <p:grpSpPr>
            <a:xfrm rot="0">
              <a:off x="0" y="3754522"/>
              <a:ext cx="1251507" cy="1251507"/>
              <a:chOff x="0" y="0"/>
              <a:chExt cx="1913890" cy="1913890"/>
            </a:xfrm>
          </p:grpSpPr>
          <p:sp>
            <p:nvSpPr>
              <p:cNvPr name="Freeform 27" id="27"/>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FFCB11"/>
              </a:solidFill>
            </p:spPr>
          </p:sp>
        </p:grpSp>
        <p:grpSp>
          <p:nvGrpSpPr>
            <p:cNvPr name="Group 28" id="28"/>
            <p:cNvGrpSpPr/>
            <p:nvPr/>
          </p:nvGrpSpPr>
          <p:grpSpPr>
            <a:xfrm rot="0">
              <a:off x="2503014" y="1251507"/>
              <a:ext cx="1251507" cy="1251507"/>
              <a:chOff x="0" y="0"/>
              <a:chExt cx="1913890" cy="1913890"/>
            </a:xfrm>
          </p:grpSpPr>
          <p:sp>
            <p:nvSpPr>
              <p:cNvPr name="Freeform 29" id="29"/>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000000">
                  <a:alpha val="0"/>
                </a:srgbClr>
              </a:solidFill>
            </p:spPr>
          </p:sp>
        </p:grpSp>
      </p:grpSp>
    </p:spTree>
  </p:cSld>
  <p:clrMapOvr>
    <a:masterClrMapping/>
  </p:clrMapOvr>
</p:sld>
</file>

<file path=ppt/slides/slide26.xml><?xml version="1.0" encoding="utf-8"?>
<p:sld xmlns:p="http://schemas.openxmlformats.org/presentationml/2006/main" xmlns:a="http://schemas.openxmlformats.org/drawingml/2006/main">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554962"/>
            <a:ext cx="17825178" cy="10610581"/>
            <a:chOff x="0" y="0"/>
            <a:chExt cx="4694697" cy="2794556"/>
          </a:xfrm>
        </p:grpSpPr>
        <p:sp>
          <p:nvSpPr>
            <p:cNvPr name="Freeform 3" id="3"/>
            <p:cNvSpPr/>
            <p:nvPr/>
          </p:nvSpPr>
          <p:spPr>
            <a:xfrm flipH="false" flipV="false" rot="0">
              <a:off x="0" y="0"/>
              <a:ext cx="4694697" cy="2794556"/>
            </a:xfrm>
            <a:custGeom>
              <a:avLst/>
              <a:gdLst/>
              <a:ahLst/>
              <a:cxnLst/>
              <a:rect r="r" b="b" t="t" l="l"/>
              <a:pathLst>
                <a:path h="2794556" w="4694697">
                  <a:moveTo>
                    <a:pt x="0" y="0"/>
                  </a:moveTo>
                  <a:lnTo>
                    <a:pt x="4694697" y="0"/>
                  </a:lnTo>
                  <a:lnTo>
                    <a:pt x="4694697" y="2794556"/>
                  </a:lnTo>
                  <a:lnTo>
                    <a:pt x="0" y="2794556"/>
                  </a:lnTo>
                  <a:close/>
                </a:path>
              </a:pathLst>
            </a:custGeom>
            <a:solidFill>
              <a:srgbClr val="FFFFFF"/>
            </a:solidFill>
            <a:ln cap="sq">
              <a:noFill/>
              <a:prstDash val="solid"/>
              <a:miter/>
            </a:ln>
          </p:spPr>
        </p:sp>
        <p:sp>
          <p:nvSpPr>
            <p:cNvPr name="TextBox 4" id="4"/>
            <p:cNvSpPr txBox="true"/>
            <p:nvPr/>
          </p:nvSpPr>
          <p:spPr>
            <a:xfrm>
              <a:off x="0" y="-47625"/>
              <a:ext cx="4694697" cy="2842181"/>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210699" y="2005608"/>
            <a:ext cx="8022194" cy="1517154"/>
          </a:xfrm>
          <a:prstGeom prst="rect">
            <a:avLst/>
          </a:prstGeom>
        </p:spPr>
        <p:txBody>
          <a:bodyPr anchor="t" rtlCol="false" tIns="0" lIns="0" bIns="0" rIns="0">
            <a:spAutoFit/>
          </a:bodyPr>
          <a:lstStyle/>
          <a:p>
            <a:pPr algn="l" marL="0" indent="0" lvl="0">
              <a:lnSpc>
                <a:spcPts val="5922"/>
              </a:lnSpc>
            </a:pPr>
            <a:r>
              <a:rPr lang="en-US" b="true" sz="5640">
                <a:solidFill>
                  <a:srgbClr val="6E93AF"/>
                </a:solidFill>
                <a:latin typeface="Code Pro Bold"/>
                <a:ea typeface="Code Pro Bold"/>
                <a:cs typeface="Code Pro Bold"/>
                <a:sym typeface="Code Pro Bold"/>
              </a:rPr>
              <a:t>Example 2: Literature Review Puzzle</a:t>
            </a:r>
          </a:p>
        </p:txBody>
      </p:sp>
      <p:sp>
        <p:nvSpPr>
          <p:cNvPr name="TextBox 6" id="6"/>
          <p:cNvSpPr txBox="true"/>
          <p:nvPr/>
        </p:nvSpPr>
        <p:spPr>
          <a:xfrm rot="0">
            <a:off x="2210699" y="4683653"/>
            <a:ext cx="13866603" cy="4537234"/>
          </a:xfrm>
          <a:prstGeom prst="rect">
            <a:avLst/>
          </a:prstGeom>
        </p:spPr>
        <p:txBody>
          <a:bodyPr anchor="t" rtlCol="false" tIns="0" lIns="0" bIns="0" rIns="0">
            <a:spAutoFit/>
          </a:bodyPr>
          <a:lstStyle/>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Choose a brief but well-organized literature review or portion with about 10-15 discreet sentences/citations (your work is great for this); cut them apart</a:t>
            </a:r>
          </a:p>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Have student groups analyze the pieces and order the cited arguments into useful/meaningful categories (i.e. reconstruct the lit review)</a:t>
            </a:r>
          </a:p>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Compare results with the original; discuss the scholarly conversation and the purpose of a thematic structure</a:t>
            </a:r>
          </a:p>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Use Elicit or Consensus to generate an AI lit review on the same research question and critique</a:t>
            </a:r>
          </a:p>
        </p:txBody>
      </p:sp>
      <p:sp>
        <p:nvSpPr>
          <p:cNvPr name="AutoShape 7" id="7"/>
          <p:cNvSpPr/>
          <p:nvPr/>
        </p:nvSpPr>
        <p:spPr>
          <a:xfrm>
            <a:off x="2210699" y="4069111"/>
            <a:ext cx="13844095" cy="0"/>
          </a:xfrm>
          <a:prstGeom prst="line">
            <a:avLst/>
          </a:prstGeom>
          <a:ln cap="flat" w="38100">
            <a:solidFill>
              <a:srgbClr val="FFCB11"/>
            </a:solidFill>
            <a:prstDash val="solid"/>
            <a:headEnd type="none" len="sm" w="sm"/>
            <a:tailEnd type="none" len="sm" w="sm"/>
          </a:ln>
        </p:spPr>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AutoShape 5" id="5"/>
          <p:cNvSpPr/>
          <p:nvPr/>
        </p:nvSpPr>
        <p:spPr>
          <a:xfrm rot="0">
            <a:off x="9560914" y="1870371"/>
            <a:ext cx="7698386" cy="0"/>
          </a:xfrm>
          <a:prstGeom prst="line">
            <a:avLst/>
          </a:prstGeom>
          <a:ln cap="rnd" w="9525">
            <a:solidFill>
              <a:srgbClr val="FFCB11"/>
            </a:solidFill>
            <a:prstDash val="solid"/>
            <a:headEnd type="none" len="sm" w="sm"/>
            <a:tailEnd type="none" len="sm" w="sm"/>
          </a:ln>
        </p:spPr>
      </p:sp>
      <p:sp>
        <p:nvSpPr>
          <p:cNvPr name="AutoShape 6" id="6"/>
          <p:cNvSpPr/>
          <p:nvPr/>
        </p:nvSpPr>
        <p:spPr>
          <a:xfrm rot="0">
            <a:off x="9560914" y="8407104"/>
            <a:ext cx="7698386" cy="0"/>
          </a:xfrm>
          <a:prstGeom prst="line">
            <a:avLst/>
          </a:prstGeom>
          <a:ln cap="rnd" w="9525">
            <a:solidFill>
              <a:srgbClr val="FFCB11"/>
            </a:solidFill>
            <a:prstDash val="solid"/>
            <a:headEnd type="none" len="sm" w="sm"/>
            <a:tailEnd type="none" len="sm" w="sm"/>
          </a:ln>
        </p:spPr>
      </p:sp>
      <p:sp>
        <p:nvSpPr>
          <p:cNvPr name="Freeform 7" id="7"/>
          <p:cNvSpPr/>
          <p:nvPr/>
        </p:nvSpPr>
        <p:spPr>
          <a:xfrm flipH="false" flipV="false" rot="0">
            <a:off x="1513017" y="5903833"/>
            <a:ext cx="4231497" cy="3400585"/>
          </a:xfrm>
          <a:custGeom>
            <a:avLst/>
            <a:gdLst/>
            <a:ahLst/>
            <a:cxnLst/>
            <a:rect r="r" b="b" t="t" l="l"/>
            <a:pathLst>
              <a:path h="3400585" w="4231497">
                <a:moveTo>
                  <a:pt x="0" y="0"/>
                </a:moveTo>
                <a:lnTo>
                  <a:pt x="4231497" y="0"/>
                </a:lnTo>
                <a:lnTo>
                  <a:pt x="4231497" y="3400584"/>
                </a:lnTo>
                <a:lnTo>
                  <a:pt x="0" y="340058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8" id="8"/>
          <p:cNvSpPr txBox="true"/>
          <p:nvPr/>
        </p:nvSpPr>
        <p:spPr>
          <a:xfrm rot="0">
            <a:off x="1028700" y="1860846"/>
            <a:ext cx="6909998" cy="3676650"/>
          </a:xfrm>
          <a:prstGeom prst="rect">
            <a:avLst/>
          </a:prstGeom>
        </p:spPr>
        <p:txBody>
          <a:bodyPr anchor="t" rtlCol="false" tIns="0" lIns="0" bIns="0" rIns="0">
            <a:spAutoFit/>
          </a:bodyPr>
          <a:lstStyle/>
          <a:p>
            <a:pPr algn="l" marL="0" indent="0" lvl="0">
              <a:lnSpc>
                <a:spcPts val="9600"/>
              </a:lnSpc>
              <a:spcBef>
                <a:spcPct val="0"/>
              </a:spcBef>
            </a:pPr>
            <a:r>
              <a:rPr lang="en-US" b="true" sz="8000" u="none">
                <a:solidFill>
                  <a:srgbClr val="6E93AF"/>
                </a:solidFill>
                <a:latin typeface="Code Pro Bold"/>
                <a:ea typeface="Code Pro Bold"/>
                <a:cs typeface="Code Pro Bold"/>
                <a:sym typeface="Code Pro Bold"/>
              </a:rPr>
              <a:t>Example 3: Find the Canon</a:t>
            </a:r>
          </a:p>
        </p:txBody>
      </p:sp>
      <p:sp>
        <p:nvSpPr>
          <p:cNvPr name="TextBox 9" id="9"/>
          <p:cNvSpPr txBox="true"/>
          <p:nvPr/>
        </p:nvSpPr>
        <p:spPr>
          <a:xfrm rot="0">
            <a:off x="9560914" y="2578100"/>
            <a:ext cx="7698386" cy="5026025"/>
          </a:xfrm>
          <a:prstGeom prst="rect">
            <a:avLst/>
          </a:prstGeom>
        </p:spPr>
        <p:txBody>
          <a:bodyPr anchor="t" rtlCol="false" tIns="0" lIns="0" bIns="0" rIns="0">
            <a:spAutoFit/>
          </a:bodyPr>
          <a:lstStyle/>
          <a:p>
            <a:pPr algn="l" marL="539749" indent="-269875" lvl="1">
              <a:lnSpc>
                <a:spcPts val="3999"/>
              </a:lnSpc>
              <a:buFont typeface="Arial"/>
              <a:buChar char="•"/>
            </a:pPr>
            <a:r>
              <a:rPr lang="en-US" sz="2499">
                <a:solidFill>
                  <a:srgbClr val="6E93AF"/>
                </a:solidFill>
                <a:latin typeface="Neue Machina"/>
                <a:ea typeface="Neue Machina"/>
                <a:cs typeface="Neue Machina"/>
                <a:sym typeface="Neue Machina"/>
              </a:rPr>
              <a:t>Provide students several related scholarly articles on the same narrow research topic</a:t>
            </a:r>
          </a:p>
          <a:p>
            <a:pPr algn="l" marL="539749" indent="-269875" lvl="1">
              <a:lnSpc>
                <a:spcPts val="3999"/>
              </a:lnSpc>
              <a:buFont typeface="Arial"/>
              <a:buChar char="•"/>
            </a:pPr>
            <a:r>
              <a:rPr lang="en-US" sz="2499">
                <a:solidFill>
                  <a:srgbClr val="6E93AF"/>
                </a:solidFill>
                <a:latin typeface="Neue Machina"/>
                <a:ea typeface="Neue Machina"/>
                <a:cs typeface="Neue Machina"/>
                <a:sym typeface="Neue Machina"/>
              </a:rPr>
              <a:t>Have students search the pieces to locate core authors/ citations used in two or more of the articles</a:t>
            </a:r>
          </a:p>
          <a:p>
            <a:pPr algn="l" marL="539749" indent="-269875" lvl="1">
              <a:lnSpc>
                <a:spcPts val="3999"/>
              </a:lnSpc>
              <a:buFont typeface="Arial"/>
              <a:buChar char="•"/>
            </a:pPr>
            <a:r>
              <a:rPr lang="en-US" sz="2499">
                <a:solidFill>
                  <a:srgbClr val="6E93AF"/>
                </a:solidFill>
                <a:latin typeface="Neue Machina"/>
                <a:ea typeface="Neue Machina"/>
                <a:cs typeface="Neue Machina"/>
                <a:sym typeface="Neue Machina"/>
              </a:rPr>
              <a:t>Discuss concept of “canon” and strategy of citation-tracing or mining the bibliography to research further</a:t>
            </a:r>
          </a:p>
          <a:p>
            <a:pPr algn="l" marL="539749" indent="-269875" lvl="1">
              <a:lnSpc>
                <a:spcPts val="3999"/>
              </a:lnSpc>
              <a:buFont typeface="Arial"/>
              <a:buChar char="•"/>
            </a:pPr>
            <a:r>
              <a:rPr lang="en-US" sz="2499">
                <a:solidFill>
                  <a:srgbClr val="6E93AF"/>
                </a:solidFill>
                <a:latin typeface="Neue Machina"/>
                <a:ea typeface="Neue Machina"/>
                <a:cs typeface="Neue Machina"/>
                <a:sym typeface="Neue Machina"/>
              </a:rPr>
              <a:t>Try Research Rabbit/LitMap/Connected Papers to visualize scholarly networks</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554962"/>
            <a:ext cx="17825178" cy="10610581"/>
            <a:chOff x="0" y="0"/>
            <a:chExt cx="4694697" cy="2794556"/>
          </a:xfrm>
        </p:grpSpPr>
        <p:sp>
          <p:nvSpPr>
            <p:cNvPr name="Freeform 3" id="3"/>
            <p:cNvSpPr/>
            <p:nvPr/>
          </p:nvSpPr>
          <p:spPr>
            <a:xfrm flipH="false" flipV="false" rot="0">
              <a:off x="0" y="0"/>
              <a:ext cx="4694697" cy="2794556"/>
            </a:xfrm>
            <a:custGeom>
              <a:avLst/>
              <a:gdLst/>
              <a:ahLst/>
              <a:cxnLst/>
              <a:rect r="r" b="b" t="t" l="l"/>
              <a:pathLst>
                <a:path h="2794556" w="4694697">
                  <a:moveTo>
                    <a:pt x="0" y="0"/>
                  </a:moveTo>
                  <a:lnTo>
                    <a:pt x="4694697" y="0"/>
                  </a:lnTo>
                  <a:lnTo>
                    <a:pt x="4694697" y="2794556"/>
                  </a:lnTo>
                  <a:lnTo>
                    <a:pt x="0" y="2794556"/>
                  </a:lnTo>
                  <a:close/>
                </a:path>
              </a:pathLst>
            </a:custGeom>
            <a:solidFill>
              <a:srgbClr val="FFFFFF"/>
            </a:solidFill>
            <a:ln cap="sq">
              <a:noFill/>
              <a:prstDash val="solid"/>
              <a:miter/>
            </a:ln>
          </p:spPr>
        </p:sp>
        <p:sp>
          <p:nvSpPr>
            <p:cNvPr name="TextBox 4" id="4"/>
            <p:cNvSpPr txBox="true"/>
            <p:nvPr/>
          </p:nvSpPr>
          <p:spPr>
            <a:xfrm>
              <a:off x="0" y="-47625"/>
              <a:ext cx="4694697" cy="2842181"/>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2210699" y="2904493"/>
            <a:ext cx="11742221" cy="913418"/>
          </a:xfrm>
          <a:prstGeom prst="rect">
            <a:avLst/>
          </a:prstGeom>
        </p:spPr>
        <p:txBody>
          <a:bodyPr anchor="t" rtlCol="false" tIns="0" lIns="0" bIns="0" rIns="0">
            <a:spAutoFit/>
          </a:bodyPr>
          <a:lstStyle/>
          <a:p>
            <a:pPr algn="l" marL="0" indent="0" lvl="0">
              <a:lnSpc>
                <a:spcPts val="6958"/>
              </a:lnSpc>
            </a:pPr>
            <a:r>
              <a:rPr lang="en-US" b="true" sz="6627">
                <a:solidFill>
                  <a:srgbClr val="6E93AF"/>
                </a:solidFill>
                <a:latin typeface="Code Pro Bold"/>
                <a:ea typeface="Code Pro Bold"/>
                <a:cs typeface="Code Pro Bold"/>
                <a:sym typeface="Code Pro Bold"/>
              </a:rPr>
              <a:t>Tactics for AI Resistance</a:t>
            </a:r>
          </a:p>
        </p:txBody>
      </p:sp>
      <p:sp>
        <p:nvSpPr>
          <p:cNvPr name="TextBox 6" id="6"/>
          <p:cNvSpPr txBox="true"/>
          <p:nvPr/>
        </p:nvSpPr>
        <p:spPr>
          <a:xfrm rot="0">
            <a:off x="2210699" y="4683653"/>
            <a:ext cx="13866603" cy="4537234"/>
          </a:xfrm>
          <a:prstGeom prst="rect">
            <a:avLst/>
          </a:prstGeom>
        </p:spPr>
        <p:txBody>
          <a:bodyPr anchor="t" rtlCol="false" tIns="0" lIns="0" bIns="0" rIns="0">
            <a:spAutoFit/>
          </a:bodyPr>
          <a:lstStyle/>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GAI research tools can circumvent learning of information literacy concepts by providing generated bibliographies and reports</a:t>
            </a:r>
          </a:p>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Activities to promote student engagement may need to occur in class</a:t>
            </a:r>
          </a:p>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Scaffold all research projects with peer-review and discussion</a:t>
            </a:r>
          </a:p>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Librarians can demonstrate efficiencies of library search tools</a:t>
            </a:r>
          </a:p>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Personalize the process by sharing your own scholarship and allow students to choose topics of their interest</a:t>
            </a:r>
          </a:p>
          <a:p>
            <a:pPr algn="l" marL="619360" indent="-309680" lvl="1">
              <a:lnSpc>
                <a:spcPts val="4016"/>
              </a:lnSpc>
              <a:buFont typeface="Arial"/>
              <a:buChar char="•"/>
            </a:pPr>
            <a:r>
              <a:rPr lang="en-US" sz="2868">
                <a:solidFill>
                  <a:srgbClr val="6E93AF"/>
                </a:solidFill>
                <a:latin typeface="Neue Machina"/>
                <a:ea typeface="Neue Machina"/>
                <a:cs typeface="Neue Machina"/>
                <a:sym typeface="Neue Machina"/>
              </a:rPr>
              <a:t>Require citation of sources including page numbers to increase likelihood of reading/engaging with the source beyond abstract</a:t>
            </a:r>
          </a:p>
        </p:txBody>
      </p:sp>
      <p:sp>
        <p:nvSpPr>
          <p:cNvPr name="AutoShape 7" id="7"/>
          <p:cNvSpPr/>
          <p:nvPr/>
        </p:nvSpPr>
        <p:spPr>
          <a:xfrm>
            <a:off x="2210699" y="4069111"/>
            <a:ext cx="13844095" cy="0"/>
          </a:xfrm>
          <a:prstGeom prst="line">
            <a:avLst/>
          </a:prstGeom>
          <a:ln cap="flat" w="38100">
            <a:solidFill>
              <a:srgbClr val="FFCB11"/>
            </a:solidFill>
            <a:prstDash val="solid"/>
            <a:headEnd type="none" len="sm" w="sm"/>
            <a:tailEnd type="none" len="sm" w="sm"/>
          </a:ln>
        </p:spPr>
      </p:sp>
      <p:sp>
        <p:nvSpPr>
          <p:cNvPr name="Freeform 8" id="8"/>
          <p:cNvSpPr/>
          <p:nvPr/>
        </p:nvSpPr>
        <p:spPr>
          <a:xfrm flipH="false" flipV="false" rot="0">
            <a:off x="13952919" y="1967237"/>
            <a:ext cx="2101874" cy="2101874"/>
          </a:xfrm>
          <a:custGeom>
            <a:avLst/>
            <a:gdLst/>
            <a:ahLst/>
            <a:cxnLst/>
            <a:rect r="r" b="b" t="t" l="l"/>
            <a:pathLst>
              <a:path h="2101874" w="2101874">
                <a:moveTo>
                  <a:pt x="0" y="0"/>
                </a:moveTo>
                <a:lnTo>
                  <a:pt x="2101875" y="0"/>
                </a:lnTo>
                <a:lnTo>
                  <a:pt x="2101875" y="2101874"/>
                </a:lnTo>
                <a:lnTo>
                  <a:pt x="0" y="210187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828837" y="1066610"/>
            <a:ext cx="8484802" cy="8191690"/>
          </a:xfrm>
          <a:custGeom>
            <a:avLst/>
            <a:gdLst/>
            <a:ahLst/>
            <a:cxnLst/>
            <a:rect r="r" b="b" t="t" l="l"/>
            <a:pathLst>
              <a:path h="8191690" w="8484802">
                <a:moveTo>
                  <a:pt x="0" y="0"/>
                </a:moveTo>
                <a:lnTo>
                  <a:pt x="8484801" y="0"/>
                </a:lnTo>
                <a:lnTo>
                  <a:pt x="8484801" y="8191690"/>
                </a:lnTo>
                <a:lnTo>
                  <a:pt x="0" y="819169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9999518" y="1066610"/>
            <a:ext cx="6878049" cy="1133475"/>
          </a:xfrm>
          <a:prstGeom prst="rect">
            <a:avLst/>
          </a:prstGeom>
        </p:spPr>
        <p:txBody>
          <a:bodyPr anchor="t" rtlCol="false" tIns="0" lIns="0" bIns="0" rIns="0">
            <a:spAutoFit/>
          </a:bodyPr>
          <a:lstStyle/>
          <a:p>
            <a:pPr algn="l" marL="0" indent="0" lvl="0">
              <a:lnSpc>
                <a:spcPts val="8999"/>
              </a:lnSpc>
              <a:spcBef>
                <a:spcPct val="0"/>
              </a:spcBef>
            </a:pPr>
            <a:r>
              <a:rPr lang="en-US" b="true" sz="7499">
                <a:solidFill>
                  <a:srgbClr val="6E93AF"/>
                </a:solidFill>
                <a:latin typeface="Code Pro Bold"/>
                <a:ea typeface="Code Pro Bold"/>
                <a:cs typeface="Code Pro Bold"/>
                <a:sym typeface="Code Pro Bold"/>
              </a:rPr>
              <a:t>Activity</a:t>
            </a:r>
          </a:p>
        </p:txBody>
      </p:sp>
      <p:sp>
        <p:nvSpPr>
          <p:cNvPr name="TextBox 7" id="7"/>
          <p:cNvSpPr txBox="true"/>
          <p:nvPr/>
        </p:nvSpPr>
        <p:spPr>
          <a:xfrm rot="0">
            <a:off x="9999518" y="2705152"/>
            <a:ext cx="6878049" cy="5322570"/>
          </a:xfrm>
          <a:prstGeom prst="rect">
            <a:avLst/>
          </a:prstGeom>
        </p:spPr>
        <p:txBody>
          <a:bodyPr anchor="t" rtlCol="false" tIns="0" lIns="0" bIns="0" rIns="0">
            <a:spAutoFit/>
          </a:bodyPr>
          <a:lstStyle/>
          <a:p>
            <a:pPr algn="l">
              <a:lnSpc>
                <a:spcPts val="4200"/>
              </a:lnSpc>
            </a:pPr>
            <a:r>
              <a:rPr lang="en-US" sz="2800">
                <a:solidFill>
                  <a:srgbClr val="6E93AF"/>
                </a:solidFill>
                <a:latin typeface="Neue Machina"/>
                <a:ea typeface="Neue Machina"/>
                <a:cs typeface="Neue Machina"/>
                <a:sym typeface="Neue Machina"/>
              </a:rPr>
              <a:t>Looking at an assignment where some aspect of information literacy is your intended learning outcome, what is a way to make the project AI-resistant or to incorporate an AI tool, depending on your objective?</a:t>
            </a:r>
          </a:p>
          <a:p>
            <a:pPr algn="l">
              <a:lnSpc>
                <a:spcPts val="4200"/>
              </a:lnSpc>
            </a:pPr>
          </a:p>
          <a:p>
            <a:pPr algn="l" marL="0" indent="0" lvl="0">
              <a:lnSpc>
                <a:spcPts val="4200"/>
              </a:lnSpc>
              <a:spcBef>
                <a:spcPct val="0"/>
              </a:spcBef>
            </a:pPr>
            <a:r>
              <a:rPr lang="en-US" sz="2800">
                <a:solidFill>
                  <a:srgbClr val="6E93AF"/>
                </a:solidFill>
                <a:latin typeface="Neue Machina"/>
                <a:ea typeface="Neue Machina"/>
                <a:cs typeface="Neue Machina"/>
                <a:sym typeface="Neue Machina"/>
              </a:rPr>
              <a:t>Brainstorm a few minutes then share with your neighbor. The back of the worksheet is available for notes.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028700" y="1028700"/>
            <a:ext cx="8115300" cy="8115300"/>
          </a:xfrm>
          <a:custGeom>
            <a:avLst/>
            <a:gdLst/>
            <a:ahLst/>
            <a:cxnLst/>
            <a:rect r="r" b="b" t="t" l="l"/>
            <a:pathLst>
              <a:path h="8115300" w="8115300">
                <a:moveTo>
                  <a:pt x="0" y="0"/>
                </a:moveTo>
                <a:lnTo>
                  <a:pt x="8115300" y="0"/>
                </a:lnTo>
                <a:lnTo>
                  <a:pt x="8115300" y="8115300"/>
                </a:lnTo>
                <a:lnTo>
                  <a:pt x="0" y="81153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0851880" y="2335530"/>
            <a:ext cx="6407420" cy="6389370"/>
          </a:xfrm>
          <a:prstGeom prst="rect">
            <a:avLst/>
          </a:prstGeom>
        </p:spPr>
        <p:txBody>
          <a:bodyPr anchor="t" rtlCol="false" tIns="0" lIns="0" bIns="0" rIns="0">
            <a:spAutoFit/>
          </a:bodyPr>
          <a:lstStyle/>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Introductions and survey</a:t>
            </a:r>
          </a:p>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Lay of the land</a:t>
            </a:r>
          </a:p>
          <a:p>
            <a:pPr algn="l" marL="1209045" indent="-403015" lvl="2">
              <a:lnSpc>
                <a:spcPts val="4200"/>
              </a:lnSpc>
              <a:buFont typeface="Arial"/>
              <a:buChar char="⚬"/>
            </a:pPr>
            <a:r>
              <a:rPr lang="en-US" sz="2800">
                <a:solidFill>
                  <a:srgbClr val="6E93AF"/>
                </a:solidFill>
                <a:latin typeface="Neue Machina"/>
                <a:ea typeface="Neue Machina"/>
                <a:cs typeface="Neue Machina"/>
                <a:sym typeface="Neue Machina"/>
              </a:rPr>
              <a:t>GAI tools for research</a:t>
            </a:r>
          </a:p>
          <a:p>
            <a:pPr algn="l" marL="1209045" indent="-403015" lvl="2">
              <a:lnSpc>
                <a:spcPts val="4200"/>
              </a:lnSpc>
              <a:buFont typeface="Arial"/>
              <a:buChar char="⚬"/>
            </a:pPr>
            <a:r>
              <a:rPr lang="en-US" sz="2800">
                <a:solidFill>
                  <a:srgbClr val="6E93AF"/>
                </a:solidFill>
                <a:latin typeface="Neue Machina"/>
                <a:ea typeface="Neue Machina"/>
                <a:cs typeface="Neue Machina"/>
                <a:sym typeface="Neue Machina"/>
              </a:rPr>
              <a:t>AI in library platforms</a:t>
            </a:r>
          </a:p>
          <a:p>
            <a:pPr algn="l" marL="1209045" indent="-403015" lvl="2">
              <a:lnSpc>
                <a:spcPts val="4200"/>
              </a:lnSpc>
              <a:buFont typeface="Arial"/>
              <a:buChar char="⚬"/>
            </a:pPr>
            <a:r>
              <a:rPr lang="en-US" sz="2800">
                <a:solidFill>
                  <a:srgbClr val="6E93AF"/>
                </a:solidFill>
                <a:latin typeface="Neue Machina"/>
                <a:ea typeface="Neue Machina"/>
                <a:cs typeface="Neue Machina"/>
                <a:sym typeface="Neue Machina"/>
              </a:rPr>
              <a:t>Explore a tool</a:t>
            </a:r>
          </a:p>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Information Literacy</a:t>
            </a:r>
          </a:p>
          <a:p>
            <a:pPr algn="l" marL="1209045" indent="-403015" lvl="2">
              <a:lnSpc>
                <a:spcPts val="4200"/>
              </a:lnSpc>
              <a:buFont typeface="Arial"/>
              <a:buChar char="⚬"/>
            </a:pPr>
            <a:r>
              <a:rPr lang="en-US" sz="2800">
                <a:solidFill>
                  <a:srgbClr val="6E93AF"/>
                </a:solidFill>
                <a:latin typeface="Neue Machina"/>
                <a:ea typeface="Neue Machina"/>
                <a:cs typeface="Neue Machina"/>
                <a:sym typeface="Neue Machina"/>
              </a:rPr>
              <a:t>Framework(s)</a:t>
            </a:r>
          </a:p>
          <a:p>
            <a:pPr algn="l" marL="1209045" indent="-403015" lvl="2">
              <a:lnSpc>
                <a:spcPts val="4200"/>
              </a:lnSpc>
              <a:buFont typeface="Arial"/>
              <a:buChar char="⚬"/>
            </a:pPr>
            <a:r>
              <a:rPr lang="en-US" sz="2800">
                <a:solidFill>
                  <a:srgbClr val="6E93AF"/>
                </a:solidFill>
                <a:latin typeface="Neue Machina"/>
                <a:ea typeface="Neue Machina"/>
                <a:cs typeface="Neue Machina"/>
                <a:sym typeface="Neue Machina"/>
              </a:rPr>
              <a:t>Examples of information literacy activities </a:t>
            </a:r>
          </a:p>
          <a:p>
            <a:pPr algn="l" marL="1209045" indent="-403015" lvl="2">
              <a:lnSpc>
                <a:spcPts val="4200"/>
              </a:lnSpc>
              <a:buFont typeface="Arial"/>
              <a:buChar char="⚬"/>
            </a:pPr>
            <a:r>
              <a:rPr lang="en-US" sz="2800">
                <a:solidFill>
                  <a:srgbClr val="6E93AF"/>
                </a:solidFill>
                <a:latin typeface="Neue Machina"/>
                <a:ea typeface="Neue Machina"/>
                <a:cs typeface="Neue Machina"/>
                <a:sym typeface="Neue Machina"/>
              </a:rPr>
              <a:t>Adapting your own assignment</a:t>
            </a:r>
          </a:p>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Discussion </a:t>
            </a:r>
          </a:p>
        </p:txBody>
      </p:sp>
      <p:sp>
        <p:nvSpPr>
          <p:cNvPr name="TextBox 7" id="7"/>
          <p:cNvSpPr txBox="true"/>
          <p:nvPr/>
        </p:nvSpPr>
        <p:spPr>
          <a:xfrm rot="0">
            <a:off x="10851880" y="1028700"/>
            <a:ext cx="6407420" cy="1133475"/>
          </a:xfrm>
          <a:prstGeom prst="rect">
            <a:avLst/>
          </a:prstGeom>
        </p:spPr>
        <p:txBody>
          <a:bodyPr anchor="t" rtlCol="false" tIns="0" lIns="0" bIns="0" rIns="0">
            <a:spAutoFit/>
          </a:bodyPr>
          <a:lstStyle/>
          <a:p>
            <a:pPr algn="l" marL="0" indent="0" lvl="0">
              <a:lnSpc>
                <a:spcPts val="8999"/>
              </a:lnSpc>
              <a:spcBef>
                <a:spcPct val="0"/>
              </a:spcBef>
            </a:pPr>
            <a:r>
              <a:rPr lang="en-US" b="true" sz="7499">
                <a:solidFill>
                  <a:srgbClr val="6E93AF"/>
                </a:solidFill>
                <a:latin typeface="Code Pro Bold"/>
                <a:ea typeface="Code Pro Bold"/>
                <a:cs typeface="Code Pro Bold"/>
                <a:sym typeface="Code Pro Bold"/>
              </a:rPr>
              <a:t>The Plan</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163192" y="7057770"/>
            <a:ext cx="4579662" cy="459740"/>
          </a:xfrm>
          <a:prstGeom prst="rect">
            <a:avLst/>
          </a:prstGeom>
        </p:spPr>
        <p:txBody>
          <a:bodyPr anchor="t" rtlCol="false" tIns="0" lIns="0" bIns="0" rIns="0">
            <a:spAutoFit/>
          </a:bodyPr>
          <a:lstStyle/>
          <a:p>
            <a:pPr algn="l" marL="0" indent="0" lvl="0">
              <a:lnSpc>
                <a:spcPts val="3520"/>
              </a:lnSpc>
              <a:spcBef>
                <a:spcPct val="0"/>
              </a:spcBef>
            </a:pPr>
            <a:r>
              <a:rPr lang="en-US" b="true" sz="3200">
                <a:solidFill>
                  <a:srgbClr val="6E93AF"/>
                </a:solidFill>
                <a:latin typeface="Neue Machina Ultra-Bold"/>
                <a:ea typeface="Neue Machina Ultra-Bold"/>
                <a:cs typeface="Neue Machina Ultra-Bold"/>
                <a:sym typeface="Neue Machina Ultra-Bold"/>
              </a:rPr>
              <a:t>Take Responsibility</a:t>
            </a:r>
          </a:p>
        </p:txBody>
      </p:sp>
      <p:sp>
        <p:nvSpPr>
          <p:cNvPr name="TextBox 6" id="6"/>
          <p:cNvSpPr txBox="true"/>
          <p:nvPr/>
        </p:nvSpPr>
        <p:spPr>
          <a:xfrm rot="0">
            <a:off x="1163192" y="7771581"/>
            <a:ext cx="4579662" cy="1598930"/>
          </a:xfrm>
          <a:prstGeom prst="rect">
            <a:avLst/>
          </a:prstGeom>
        </p:spPr>
        <p:txBody>
          <a:bodyPr anchor="t" rtlCol="false" tIns="0" lIns="0" bIns="0" rIns="0">
            <a:spAutoFit/>
          </a:bodyPr>
          <a:lstStyle/>
          <a:p>
            <a:pPr algn="l" marL="0" indent="0" lvl="0">
              <a:lnSpc>
                <a:spcPts val="3220"/>
              </a:lnSpc>
              <a:spcBef>
                <a:spcPct val="0"/>
              </a:spcBef>
            </a:pPr>
            <a:r>
              <a:rPr lang="en-US" sz="2300" u="none">
                <a:solidFill>
                  <a:srgbClr val="6E93AF"/>
                </a:solidFill>
                <a:latin typeface="Neue Machina"/>
                <a:ea typeface="Neue Machina"/>
                <a:cs typeface="Neue Machina"/>
                <a:sym typeface="Neue Machina"/>
              </a:rPr>
              <a:t>AI tools cannot be credited with authorship nor take responsibility for their output (</a:t>
            </a:r>
            <a:r>
              <a:rPr lang="en-US" sz="2300" u="sng">
                <a:solidFill>
                  <a:srgbClr val="6E93AF"/>
                </a:solidFill>
                <a:latin typeface="Neue Machina"/>
                <a:ea typeface="Neue Machina"/>
                <a:cs typeface="Neue Machina"/>
                <a:sym typeface="Neue Machina"/>
                <a:hlinkClick r:id="rId2" tooltip="https://publicationethics.org/cope-position-statements/ai-author"/>
              </a:rPr>
              <a:t>COPE, 2023</a:t>
            </a:r>
            <a:r>
              <a:rPr lang="en-US" sz="2300" u="none">
                <a:solidFill>
                  <a:srgbClr val="6E93AF"/>
                </a:solidFill>
                <a:latin typeface="Neue Machina"/>
                <a:ea typeface="Neue Machina"/>
                <a:cs typeface="Neue Machina"/>
                <a:sym typeface="Neue Machina"/>
              </a:rPr>
              <a:t>).</a:t>
            </a:r>
          </a:p>
        </p:txBody>
      </p:sp>
      <p:sp>
        <p:nvSpPr>
          <p:cNvPr name="TextBox 7" id="7"/>
          <p:cNvSpPr txBox="true"/>
          <p:nvPr/>
        </p:nvSpPr>
        <p:spPr>
          <a:xfrm rot="0">
            <a:off x="6921415" y="7057770"/>
            <a:ext cx="4579662" cy="459740"/>
          </a:xfrm>
          <a:prstGeom prst="rect">
            <a:avLst/>
          </a:prstGeom>
        </p:spPr>
        <p:txBody>
          <a:bodyPr anchor="t" rtlCol="false" tIns="0" lIns="0" bIns="0" rIns="0">
            <a:spAutoFit/>
          </a:bodyPr>
          <a:lstStyle/>
          <a:p>
            <a:pPr algn="l" marL="0" indent="0" lvl="0">
              <a:lnSpc>
                <a:spcPts val="3520"/>
              </a:lnSpc>
              <a:spcBef>
                <a:spcPct val="0"/>
              </a:spcBef>
            </a:pPr>
            <a:r>
              <a:rPr lang="en-US" b="true" sz="3200">
                <a:solidFill>
                  <a:srgbClr val="6E93AF"/>
                </a:solidFill>
                <a:latin typeface="Neue Machina Ultra-Bold"/>
                <a:ea typeface="Neue Machina Ultra-Bold"/>
                <a:cs typeface="Neue Machina Ultra-Bold"/>
                <a:sym typeface="Neue Machina Ultra-Bold"/>
              </a:rPr>
              <a:t>Respect Copyright</a:t>
            </a:r>
          </a:p>
        </p:txBody>
      </p:sp>
      <p:sp>
        <p:nvSpPr>
          <p:cNvPr name="TextBox 8" id="8"/>
          <p:cNvSpPr txBox="true"/>
          <p:nvPr/>
        </p:nvSpPr>
        <p:spPr>
          <a:xfrm rot="0">
            <a:off x="6921415" y="7698747"/>
            <a:ext cx="4579662" cy="1998980"/>
          </a:xfrm>
          <a:prstGeom prst="rect">
            <a:avLst/>
          </a:prstGeom>
        </p:spPr>
        <p:txBody>
          <a:bodyPr anchor="t" rtlCol="false" tIns="0" lIns="0" bIns="0" rIns="0">
            <a:spAutoFit/>
          </a:bodyPr>
          <a:lstStyle/>
          <a:p>
            <a:pPr algn="l">
              <a:lnSpc>
                <a:spcPts val="3220"/>
              </a:lnSpc>
            </a:pPr>
            <a:r>
              <a:rPr lang="en-US" sz="2300">
                <a:solidFill>
                  <a:srgbClr val="6E93AF"/>
                </a:solidFill>
                <a:latin typeface="Neue Machina"/>
                <a:ea typeface="Neue Machina"/>
                <a:cs typeface="Neue Machina"/>
                <a:sym typeface="Neue Machina"/>
              </a:rPr>
              <a:t>AI generated content cannot be copyrighted (see </a:t>
            </a:r>
            <a:r>
              <a:rPr lang="en-US" sz="2300" u="sng">
                <a:solidFill>
                  <a:srgbClr val="6E93AF"/>
                </a:solidFill>
                <a:latin typeface="Neue Machina"/>
                <a:ea typeface="Neue Machina"/>
                <a:cs typeface="Neue Machina"/>
                <a:sym typeface="Neue Machina"/>
                <a:hlinkClick r:id="rId3" tooltip="https://copyright.gov/ai"/>
              </a:rPr>
              <a:t>Copyright.gov</a:t>
            </a:r>
            <a:r>
              <a:rPr lang="en-US" sz="2300">
                <a:solidFill>
                  <a:srgbClr val="6E93AF"/>
                </a:solidFill>
                <a:latin typeface="Neue Machina"/>
                <a:ea typeface="Neue Machina"/>
                <a:cs typeface="Neue Machina"/>
                <a:sym typeface="Neue Machina"/>
              </a:rPr>
              <a:t>).</a:t>
            </a:r>
          </a:p>
          <a:p>
            <a:pPr algn="l" marL="0" indent="0" lvl="0">
              <a:lnSpc>
                <a:spcPts val="3220"/>
              </a:lnSpc>
              <a:spcBef>
                <a:spcPct val="0"/>
              </a:spcBef>
            </a:pPr>
            <a:r>
              <a:rPr lang="en-US" sz="2300">
                <a:solidFill>
                  <a:srgbClr val="6E93AF"/>
                </a:solidFill>
                <a:latin typeface="Neue Machina"/>
                <a:ea typeface="Neue Machina"/>
                <a:cs typeface="Neue Machina"/>
                <a:sym typeface="Neue Machina"/>
              </a:rPr>
              <a:t>Avoid inputting copyrighted material into GAI tools.</a:t>
            </a:r>
          </a:p>
        </p:txBody>
      </p:sp>
      <p:sp>
        <p:nvSpPr>
          <p:cNvPr name="TextBox 9" id="9"/>
          <p:cNvSpPr txBox="true"/>
          <p:nvPr/>
        </p:nvSpPr>
        <p:spPr>
          <a:xfrm rot="0">
            <a:off x="12679638" y="7057770"/>
            <a:ext cx="4579662" cy="459740"/>
          </a:xfrm>
          <a:prstGeom prst="rect">
            <a:avLst/>
          </a:prstGeom>
        </p:spPr>
        <p:txBody>
          <a:bodyPr anchor="t" rtlCol="false" tIns="0" lIns="0" bIns="0" rIns="0">
            <a:spAutoFit/>
          </a:bodyPr>
          <a:lstStyle/>
          <a:p>
            <a:pPr algn="l" marL="0" indent="0" lvl="0">
              <a:lnSpc>
                <a:spcPts val="3520"/>
              </a:lnSpc>
              <a:spcBef>
                <a:spcPct val="0"/>
              </a:spcBef>
            </a:pPr>
            <a:r>
              <a:rPr lang="en-US" b="true" sz="3200">
                <a:solidFill>
                  <a:srgbClr val="6E93AF"/>
                </a:solidFill>
                <a:latin typeface="Neue Machina Ultra-Bold"/>
                <a:ea typeface="Neue Machina Ultra-Bold"/>
                <a:cs typeface="Neue Machina Ultra-Bold"/>
                <a:sym typeface="Neue Machina Ultra-Bold"/>
              </a:rPr>
              <a:t>Acknowledge Use</a:t>
            </a:r>
          </a:p>
        </p:txBody>
      </p:sp>
      <p:sp>
        <p:nvSpPr>
          <p:cNvPr name="TextBox 10" id="10"/>
          <p:cNvSpPr txBox="true"/>
          <p:nvPr/>
        </p:nvSpPr>
        <p:spPr>
          <a:xfrm rot="0">
            <a:off x="12679638" y="7698747"/>
            <a:ext cx="4872855" cy="2399030"/>
          </a:xfrm>
          <a:prstGeom prst="rect">
            <a:avLst/>
          </a:prstGeom>
        </p:spPr>
        <p:txBody>
          <a:bodyPr anchor="t" rtlCol="false" tIns="0" lIns="0" bIns="0" rIns="0">
            <a:spAutoFit/>
          </a:bodyPr>
          <a:lstStyle/>
          <a:p>
            <a:pPr algn="l">
              <a:lnSpc>
                <a:spcPts val="3220"/>
              </a:lnSpc>
            </a:pPr>
            <a:r>
              <a:rPr lang="en-US" sz="2300">
                <a:solidFill>
                  <a:srgbClr val="6E93AF"/>
                </a:solidFill>
                <a:latin typeface="Neue Machina"/>
                <a:ea typeface="Neue Machina"/>
                <a:cs typeface="Neue Machina"/>
                <a:sym typeface="Neue Machina"/>
              </a:rPr>
              <a:t>The use of AI tools for research and/or writing should always be disclosed. Each publication has their own policies and style.</a:t>
            </a:r>
          </a:p>
          <a:p>
            <a:pPr algn="l" marL="0" indent="0" lvl="0">
              <a:lnSpc>
                <a:spcPts val="3220"/>
              </a:lnSpc>
              <a:spcBef>
                <a:spcPct val="0"/>
              </a:spcBef>
            </a:pPr>
          </a:p>
        </p:txBody>
      </p:sp>
      <p:sp>
        <p:nvSpPr>
          <p:cNvPr name="TextBox 11" id="11"/>
          <p:cNvSpPr txBox="true"/>
          <p:nvPr/>
        </p:nvSpPr>
        <p:spPr>
          <a:xfrm rot="0">
            <a:off x="1028700" y="2415762"/>
            <a:ext cx="9133141" cy="2294236"/>
          </a:xfrm>
          <a:prstGeom prst="rect">
            <a:avLst/>
          </a:prstGeom>
        </p:spPr>
        <p:txBody>
          <a:bodyPr anchor="t" rtlCol="false" tIns="0" lIns="0" bIns="0" rIns="0">
            <a:spAutoFit/>
          </a:bodyPr>
          <a:lstStyle/>
          <a:p>
            <a:pPr algn="l" marL="0" indent="0" lvl="0">
              <a:lnSpc>
                <a:spcPts val="8963"/>
              </a:lnSpc>
              <a:spcBef>
                <a:spcPct val="0"/>
              </a:spcBef>
            </a:pPr>
            <a:r>
              <a:rPr lang="en-US" b="true" sz="8148" u="none">
                <a:solidFill>
                  <a:srgbClr val="6E93AF"/>
                </a:solidFill>
                <a:latin typeface="Code Pro Bold"/>
                <a:ea typeface="Code Pro Bold"/>
                <a:cs typeface="Code Pro Bold"/>
                <a:sym typeface="Code Pro Bold"/>
              </a:rPr>
              <a:t>Think Critically About AI Ethics</a:t>
            </a:r>
          </a:p>
        </p:txBody>
      </p:sp>
      <p:sp>
        <p:nvSpPr>
          <p:cNvPr name="Freeform 12" id="12"/>
          <p:cNvSpPr/>
          <p:nvPr/>
        </p:nvSpPr>
        <p:spPr>
          <a:xfrm flipH="false" flipV="false" rot="0">
            <a:off x="12940205" y="1772825"/>
            <a:ext cx="3382867" cy="3503911"/>
          </a:xfrm>
          <a:custGeom>
            <a:avLst/>
            <a:gdLst/>
            <a:ahLst/>
            <a:cxnLst/>
            <a:rect r="r" b="b" t="t" l="l"/>
            <a:pathLst>
              <a:path h="3503911" w="3382867">
                <a:moveTo>
                  <a:pt x="0" y="0"/>
                </a:moveTo>
                <a:lnTo>
                  <a:pt x="3382867" y="0"/>
                </a:lnTo>
                <a:lnTo>
                  <a:pt x="3382867" y="3503911"/>
                </a:lnTo>
                <a:lnTo>
                  <a:pt x="0" y="350391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271999" y="1189050"/>
            <a:ext cx="7908899" cy="7908899"/>
          </a:xfrm>
          <a:custGeom>
            <a:avLst/>
            <a:gdLst/>
            <a:ahLst/>
            <a:cxnLst/>
            <a:rect r="r" b="b" t="t" l="l"/>
            <a:pathLst>
              <a:path h="7908899" w="7908899">
                <a:moveTo>
                  <a:pt x="0" y="0"/>
                </a:moveTo>
                <a:lnTo>
                  <a:pt x="7908899" y="0"/>
                </a:lnTo>
                <a:lnTo>
                  <a:pt x="7908899" y="7908900"/>
                </a:lnTo>
                <a:lnTo>
                  <a:pt x="0" y="79089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9377373" y="1114752"/>
            <a:ext cx="7767627" cy="1381125"/>
          </a:xfrm>
          <a:prstGeom prst="rect">
            <a:avLst/>
          </a:prstGeom>
        </p:spPr>
        <p:txBody>
          <a:bodyPr anchor="t" rtlCol="false" tIns="0" lIns="0" bIns="0" rIns="0">
            <a:spAutoFit/>
          </a:bodyPr>
          <a:lstStyle/>
          <a:p>
            <a:pPr algn="l" marL="0" indent="0" lvl="0">
              <a:lnSpc>
                <a:spcPts val="10800"/>
              </a:lnSpc>
            </a:pPr>
            <a:r>
              <a:rPr lang="en-US" b="true" sz="9000">
                <a:solidFill>
                  <a:srgbClr val="6E93AF"/>
                </a:solidFill>
                <a:latin typeface="Code Pro Bold"/>
                <a:ea typeface="Code Pro Bold"/>
                <a:cs typeface="Code Pro Bold"/>
                <a:sym typeface="Code Pro Bold"/>
              </a:rPr>
              <a:t>Conclusion</a:t>
            </a:r>
          </a:p>
        </p:txBody>
      </p:sp>
      <p:sp>
        <p:nvSpPr>
          <p:cNvPr name="TextBox 7" id="7"/>
          <p:cNvSpPr txBox="true"/>
          <p:nvPr/>
        </p:nvSpPr>
        <p:spPr>
          <a:xfrm rot="0">
            <a:off x="9377373" y="3183777"/>
            <a:ext cx="7767627" cy="5567271"/>
          </a:xfrm>
          <a:prstGeom prst="rect">
            <a:avLst/>
          </a:prstGeom>
        </p:spPr>
        <p:txBody>
          <a:bodyPr anchor="t" rtlCol="false" tIns="0" lIns="0" bIns="0" rIns="0">
            <a:spAutoFit/>
          </a:bodyPr>
          <a:lstStyle/>
          <a:p>
            <a:pPr algn="l" marL="568289" indent="-284144" lvl="1">
              <a:lnSpc>
                <a:spcPts val="3421"/>
              </a:lnSpc>
              <a:buFont typeface="Arial"/>
              <a:buChar char="•"/>
            </a:pPr>
            <a:r>
              <a:rPr lang="en-US" sz="2632">
                <a:solidFill>
                  <a:srgbClr val="6E93AF"/>
                </a:solidFill>
                <a:latin typeface="Neue Machina"/>
                <a:ea typeface="Neue Machina"/>
                <a:cs typeface="Neue Machina"/>
                <a:sym typeface="Neue Machina"/>
              </a:rPr>
              <a:t>B</a:t>
            </a:r>
            <a:r>
              <a:rPr lang="en-US" sz="2632">
                <a:solidFill>
                  <a:srgbClr val="6E93AF"/>
                </a:solidFill>
                <a:latin typeface="Neue Machina"/>
                <a:ea typeface="Neue Machina"/>
                <a:cs typeface="Neue Machina"/>
                <a:sym typeface="Neue Machina"/>
              </a:rPr>
              <a:t>e sure your courses are in line with your institution and department’s AI policies.</a:t>
            </a:r>
          </a:p>
          <a:p>
            <a:pPr algn="l" marL="568289" indent="-284144" lvl="1">
              <a:lnSpc>
                <a:spcPts val="3421"/>
              </a:lnSpc>
              <a:buFont typeface="Arial"/>
              <a:buChar char="•"/>
            </a:pPr>
            <a:r>
              <a:rPr lang="en-US" sz="2632">
                <a:solidFill>
                  <a:srgbClr val="6E93AF"/>
                </a:solidFill>
                <a:latin typeface="Neue Machina"/>
                <a:ea typeface="Neue Machina"/>
                <a:cs typeface="Neue Machina"/>
                <a:sym typeface="Neue Machina"/>
              </a:rPr>
              <a:t>Set clear expectations for your students on when and how the use of GAI tools is permitted. </a:t>
            </a:r>
          </a:p>
          <a:p>
            <a:pPr algn="l" marL="1136577" indent="-378859" lvl="2">
              <a:lnSpc>
                <a:spcPts val="3421"/>
              </a:lnSpc>
              <a:buFont typeface="Arial"/>
              <a:buChar char="⚬"/>
            </a:pPr>
            <a:r>
              <a:rPr lang="en-US" sz="2632">
                <a:solidFill>
                  <a:srgbClr val="6E93AF"/>
                </a:solidFill>
                <a:latin typeface="Neue Machina"/>
                <a:ea typeface="Neue Machina"/>
                <a:cs typeface="Neue Machina"/>
                <a:sym typeface="Neue Machina"/>
              </a:rPr>
              <a:t>They may have been given different rules by other professors.  </a:t>
            </a:r>
          </a:p>
          <a:p>
            <a:pPr algn="l" marL="1136577" indent="-378859" lvl="2">
              <a:lnSpc>
                <a:spcPts val="3421"/>
              </a:lnSpc>
              <a:buFont typeface="Arial"/>
              <a:buChar char="⚬"/>
            </a:pPr>
            <a:r>
              <a:rPr lang="en-US" sz="2632">
                <a:solidFill>
                  <a:srgbClr val="6E93AF"/>
                </a:solidFill>
                <a:latin typeface="Neue Machina"/>
                <a:ea typeface="Neue Machina"/>
                <a:cs typeface="Neue Machina"/>
                <a:sym typeface="Neue Machina"/>
              </a:rPr>
              <a:t>S</a:t>
            </a:r>
            <a:r>
              <a:rPr lang="en-US" sz="2632">
                <a:solidFill>
                  <a:srgbClr val="6E93AF"/>
                </a:solidFill>
                <a:latin typeface="Neue Machina"/>
                <a:ea typeface="Neue Machina"/>
                <a:cs typeface="Neue Machina"/>
                <a:sym typeface="Neue Machina"/>
              </a:rPr>
              <a:t>ome are more familiar with GAI than others.</a:t>
            </a:r>
          </a:p>
          <a:p>
            <a:pPr algn="l" marL="568289" indent="-284144" lvl="1">
              <a:lnSpc>
                <a:spcPts val="3421"/>
              </a:lnSpc>
              <a:buFont typeface="Arial"/>
              <a:buChar char="•"/>
            </a:pPr>
            <a:r>
              <a:rPr lang="en-US" sz="2632">
                <a:solidFill>
                  <a:srgbClr val="6E93AF"/>
                </a:solidFill>
                <a:latin typeface="Neue Machina"/>
                <a:ea typeface="Neue Machina"/>
                <a:cs typeface="Neue Machina"/>
                <a:sym typeface="Neue Machina"/>
              </a:rPr>
              <a:t>Consider instilling traditional information literacy skills prior to introducing AI tools.</a:t>
            </a:r>
          </a:p>
          <a:p>
            <a:pPr algn="l" marL="568289" indent="-284144" lvl="1">
              <a:lnSpc>
                <a:spcPts val="3421"/>
              </a:lnSpc>
              <a:buFont typeface="Arial"/>
              <a:buChar char="•"/>
            </a:pPr>
            <a:r>
              <a:rPr lang="en-US" sz="2632">
                <a:solidFill>
                  <a:srgbClr val="6E93AF"/>
                </a:solidFill>
                <a:latin typeface="Neue Machina"/>
                <a:ea typeface="Neue Machina"/>
                <a:cs typeface="Neue Machina"/>
                <a:sym typeface="Neue Machina"/>
              </a:rPr>
              <a:t>Ask your librarians for help!</a:t>
            </a:r>
          </a:p>
        </p:txBody>
      </p:sp>
      <p:sp>
        <p:nvSpPr>
          <p:cNvPr name="AutoShape 8" id="8"/>
          <p:cNvSpPr/>
          <p:nvPr/>
        </p:nvSpPr>
        <p:spPr>
          <a:xfrm>
            <a:off x="9256123" y="2811667"/>
            <a:ext cx="8384422" cy="0"/>
          </a:xfrm>
          <a:prstGeom prst="line">
            <a:avLst/>
          </a:prstGeom>
          <a:ln cap="flat" w="104775">
            <a:solidFill>
              <a:srgbClr val="DFAE44"/>
            </a:solidFill>
            <a:prstDash val="solid"/>
            <a:headEnd type="none" len="sm" w="sm"/>
            <a:tailEnd type="none" len="sm" w="sm"/>
          </a:ln>
        </p:spPr>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303085"/>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0206715" y="1360033"/>
            <a:ext cx="7566935" cy="7566935"/>
          </a:xfrm>
          <a:custGeom>
            <a:avLst/>
            <a:gdLst/>
            <a:ahLst/>
            <a:cxnLst/>
            <a:rect r="r" b="b" t="t" l="l"/>
            <a:pathLst>
              <a:path h="7566935" w="7566935">
                <a:moveTo>
                  <a:pt x="0" y="0"/>
                </a:moveTo>
                <a:lnTo>
                  <a:pt x="7566935" y="0"/>
                </a:lnTo>
                <a:lnTo>
                  <a:pt x="7566935" y="7566934"/>
                </a:lnTo>
                <a:lnTo>
                  <a:pt x="0" y="75669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169558" y="1455283"/>
            <a:ext cx="8115300" cy="4173851"/>
          </a:xfrm>
          <a:prstGeom prst="rect">
            <a:avLst/>
          </a:prstGeom>
        </p:spPr>
        <p:txBody>
          <a:bodyPr anchor="t" rtlCol="false" tIns="0" lIns="0" bIns="0" rIns="0">
            <a:spAutoFit/>
          </a:bodyPr>
          <a:lstStyle/>
          <a:p>
            <a:pPr algn="l" marL="0" indent="0" lvl="0">
              <a:lnSpc>
                <a:spcPts val="10889"/>
              </a:lnSpc>
            </a:pPr>
            <a:r>
              <a:rPr lang="en-US" b="true" sz="9899">
                <a:solidFill>
                  <a:srgbClr val="6E93AF"/>
                </a:solidFill>
                <a:latin typeface="Code Pro Bold"/>
                <a:ea typeface="Code Pro Bold"/>
                <a:cs typeface="Code Pro Bold"/>
                <a:sym typeface="Code Pro Bold"/>
              </a:rPr>
              <a:t>Thanks for joining me today!</a:t>
            </a:r>
          </a:p>
        </p:txBody>
      </p:sp>
      <p:sp>
        <p:nvSpPr>
          <p:cNvPr name="TextBox 7" id="7"/>
          <p:cNvSpPr txBox="true"/>
          <p:nvPr/>
        </p:nvSpPr>
        <p:spPr>
          <a:xfrm rot="0">
            <a:off x="1028700" y="6046828"/>
            <a:ext cx="9781275" cy="2880140"/>
          </a:xfrm>
          <a:prstGeom prst="rect">
            <a:avLst/>
          </a:prstGeom>
        </p:spPr>
        <p:txBody>
          <a:bodyPr anchor="t" rtlCol="false" tIns="0" lIns="0" bIns="0" rIns="0">
            <a:spAutoFit/>
          </a:bodyPr>
          <a:lstStyle/>
          <a:p>
            <a:pPr algn="l">
              <a:lnSpc>
                <a:spcPts val="8517"/>
              </a:lnSpc>
            </a:pPr>
            <a:r>
              <a:rPr lang="en-US" sz="6084" b="true">
                <a:solidFill>
                  <a:srgbClr val="6E93AF"/>
                </a:solidFill>
                <a:latin typeface="Canva Sans Bold"/>
                <a:ea typeface="Canva Sans Bold"/>
                <a:cs typeface="Canva Sans Bold"/>
                <a:sym typeface="Canva Sans Bold"/>
              </a:rPr>
              <a:t>Contact me: </a:t>
            </a:r>
          </a:p>
          <a:p>
            <a:pPr algn="l">
              <a:lnSpc>
                <a:spcPts val="8517"/>
              </a:lnSpc>
            </a:pPr>
            <a:r>
              <a:rPr lang="en-US" sz="6084" b="true">
                <a:solidFill>
                  <a:srgbClr val="6E93AF"/>
                </a:solidFill>
                <a:latin typeface="Canva Sans Bold"/>
                <a:ea typeface="Canva Sans Bold"/>
                <a:cs typeface="Canva Sans Bold"/>
                <a:sym typeface="Canva Sans Bold"/>
              </a:rPr>
              <a:t>Kimberly MacVaugh </a:t>
            </a:r>
          </a:p>
          <a:p>
            <a:pPr algn="l">
              <a:lnSpc>
                <a:spcPts val="5881"/>
              </a:lnSpc>
            </a:pPr>
            <a:r>
              <a:rPr lang="en-US" sz="4201" b="true">
                <a:solidFill>
                  <a:srgbClr val="6E93AF"/>
                </a:solidFill>
                <a:latin typeface="Canva Sans Bold"/>
                <a:ea typeface="Canva Sans Bold"/>
                <a:cs typeface="Canva Sans Bold"/>
                <a:sym typeface="Canva Sans Bold"/>
              </a:rPr>
              <a:t>kimberly.macvaugh@georgetown.edu</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028700" y="1009650"/>
            <a:ext cx="13827997" cy="1238250"/>
          </a:xfrm>
          <a:prstGeom prst="rect">
            <a:avLst/>
          </a:prstGeom>
        </p:spPr>
        <p:txBody>
          <a:bodyPr anchor="t" rtlCol="false" tIns="0" lIns="0" bIns="0" rIns="0">
            <a:spAutoFit/>
          </a:bodyPr>
          <a:lstStyle/>
          <a:p>
            <a:pPr algn="l" marL="0" indent="0" lvl="0">
              <a:lnSpc>
                <a:spcPts val="9600"/>
              </a:lnSpc>
            </a:pPr>
            <a:r>
              <a:rPr lang="en-US" b="true" sz="8000">
                <a:solidFill>
                  <a:srgbClr val="6E93AF"/>
                </a:solidFill>
                <a:latin typeface="Code Pro Bold"/>
                <a:ea typeface="Code Pro Bold"/>
                <a:cs typeface="Code Pro Bold"/>
                <a:sym typeface="Code Pro Bold"/>
              </a:rPr>
              <a:t>References/Resources 1/2</a:t>
            </a:r>
          </a:p>
        </p:txBody>
      </p:sp>
      <p:sp>
        <p:nvSpPr>
          <p:cNvPr name="Freeform 6" id="6"/>
          <p:cNvSpPr/>
          <p:nvPr/>
        </p:nvSpPr>
        <p:spPr>
          <a:xfrm flipH="true" flipV="false" rot="0">
            <a:off x="15830694" y="1028700"/>
            <a:ext cx="1219200" cy="1219200"/>
          </a:xfrm>
          <a:custGeom>
            <a:avLst/>
            <a:gdLst/>
            <a:ahLst/>
            <a:cxnLst/>
            <a:rect r="r" b="b" t="t" l="l"/>
            <a:pathLst>
              <a:path h="1219200" w="1219200">
                <a:moveTo>
                  <a:pt x="1219200" y="0"/>
                </a:moveTo>
                <a:lnTo>
                  <a:pt x="0" y="0"/>
                </a:lnTo>
                <a:lnTo>
                  <a:pt x="0" y="1219200"/>
                </a:lnTo>
                <a:lnTo>
                  <a:pt x="1219200" y="1219200"/>
                </a:lnTo>
                <a:lnTo>
                  <a:pt x="121920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565443" y="3387206"/>
            <a:ext cx="17157115" cy="6391910"/>
          </a:xfrm>
          <a:prstGeom prst="rect">
            <a:avLst/>
          </a:prstGeom>
        </p:spPr>
        <p:txBody>
          <a:bodyPr anchor="t" rtlCol="false" tIns="0" lIns="0" bIns="0" rIns="0">
            <a:spAutoFit/>
          </a:bodyPr>
          <a:lstStyle/>
          <a:p>
            <a:pPr algn="l">
              <a:lnSpc>
                <a:spcPts val="3640"/>
              </a:lnSpc>
              <a:spcBef>
                <a:spcPct val="0"/>
              </a:spcBef>
            </a:pPr>
            <a:r>
              <a:rPr lang="en-US" sz="2600">
                <a:solidFill>
                  <a:srgbClr val="6E93AF"/>
                </a:solidFill>
                <a:latin typeface="Neue Machina"/>
                <a:ea typeface="Neue Machina"/>
                <a:cs typeface="Neue Machina"/>
                <a:sym typeface="Neue Machina"/>
              </a:rPr>
              <a:t>ACRL. “Framework for Information Literacy for Higher Education.” Association of College &amp; Research Libraries (ACRL), February 9, 2015. https://www.ala.org/acrl/standards/ilframework.</a:t>
            </a:r>
          </a:p>
          <a:p>
            <a:pPr algn="l">
              <a:lnSpc>
                <a:spcPts val="3640"/>
              </a:lnSpc>
              <a:spcBef>
                <a:spcPct val="0"/>
              </a:spcBef>
            </a:pPr>
            <a:r>
              <a:rPr lang="en-US" sz="2600">
                <a:solidFill>
                  <a:srgbClr val="6E93AF"/>
                </a:solidFill>
                <a:latin typeface="Neue Machina"/>
                <a:ea typeface="Neue Machina"/>
                <a:cs typeface="Neue Machina"/>
                <a:sym typeface="Neue Machina"/>
              </a:rPr>
              <a:t>Ardoin, Phillip J., and William D. Hicks. “Fear and Loathing: ChatGPT in the Political Science Classroom.” PS: Political Science &amp; Politics, April 11, 2024, 1–11. https://doi.org/10.1017/S1049096524000131.</a:t>
            </a:r>
          </a:p>
          <a:p>
            <a:pPr algn="l">
              <a:lnSpc>
                <a:spcPts val="3640"/>
              </a:lnSpc>
              <a:spcBef>
                <a:spcPct val="0"/>
              </a:spcBef>
            </a:pPr>
            <a:r>
              <a:rPr lang="en-US" sz="2600">
                <a:solidFill>
                  <a:srgbClr val="6E93AF"/>
                </a:solidFill>
                <a:latin typeface="Neue Machina"/>
                <a:ea typeface="Neue Machina"/>
                <a:cs typeface="Neue Machina"/>
                <a:sym typeface="Neue Machina"/>
              </a:rPr>
              <a:t>Baer, Andrea. Investigating the “Feeling Rules” of Generative AI and Imagining Alternative Futures – In the Library with the Lead Pipe. n.d. Accessed July 18, 2025. https://www.inthelibrarywiththeleadpipe.org/2025/ai-feeling-rules/.</a:t>
            </a:r>
          </a:p>
          <a:p>
            <a:pPr algn="l">
              <a:lnSpc>
                <a:spcPts val="3640"/>
              </a:lnSpc>
              <a:spcBef>
                <a:spcPct val="0"/>
              </a:spcBef>
            </a:pPr>
            <a:r>
              <a:rPr lang="en-US" sz="2600">
                <a:solidFill>
                  <a:srgbClr val="6E93AF"/>
                </a:solidFill>
                <a:latin typeface="Neue Machina"/>
                <a:ea typeface="Neue Machina"/>
                <a:cs typeface="Neue Machina"/>
                <a:sym typeface="Neue Machina"/>
              </a:rPr>
              <a:t>Dilling, Matthias, and Leah Owen. “Designing Politics and IR Assessments in the Era of AI: An Empirical Investigation into ChatGPT’s Output Across Bloom’s Revised Taxonomy.” Journal of Political Science Education 21, no. 2 (2025): 290–309. https://doi.org/10.1080/15512169.2024.2408767.</a:t>
            </a:r>
          </a:p>
          <a:p>
            <a:pPr algn="l">
              <a:lnSpc>
                <a:spcPts val="3640"/>
              </a:lnSpc>
              <a:spcBef>
                <a:spcPct val="0"/>
              </a:spcBef>
            </a:pPr>
            <a:r>
              <a:rPr lang="en-US" sz="2600">
                <a:solidFill>
                  <a:srgbClr val="6E93AF"/>
                </a:solidFill>
                <a:latin typeface="Neue Machina"/>
                <a:ea typeface="Neue Machina"/>
                <a:cs typeface="Neue Machina"/>
                <a:sym typeface="Neue Machina"/>
              </a:rPr>
              <a:t>Gerlich, Michael. “AI Tools in Society: Impacts on Cognitive Offloading and the Future of Critical Thinking.” Societies (Basel, Switzerland) 15, no. 1 (2025): 6. https://doi.org/10.3390/soc15010006.</a:t>
            </a:r>
          </a:p>
          <a:p>
            <a:pPr algn="l">
              <a:lnSpc>
                <a:spcPts val="3640"/>
              </a:lnSpc>
              <a:spcBef>
                <a:spcPct val="0"/>
              </a:spcBef>
            </a:pPr>
          </a:p>
        </p:txBody>
      </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766310"/>
            <a:chOff x="0" y="0"/>
            <a:chExt cx="4694697" cy="2572197"/>
          </a:xfrm>
        </p:grpSpPr>
        <p:sp>
          <p:nvSpPr>
            <p:cNvPr name="Freeform 3" id="3"/>
            <p:cNvSpPr/>
            <p:nvPr/>
          </p:nvSpPr>
          <p:spPr>
            <a:xfrm flipH="false" flipV="false" rot="0">
              <a:off x="0" y="0"/>
              <a:ext cx="4694697" cy="2572197"/>
            </a:xfrm>
            <a:custGeom>
              <a:avLst/>
              <a:gdLst/>
              <a:ahLst/>
              <a:cxnLst/>
              <a:rect r="r" b="b" t="t" l="l"/>
              <a:pathLst>
                <a:path h="2572197" w="4694697">
                  <a:moveTo>
                    <a:pt x="0" y="0"/>
                  </a:moveTo>
                  <a:lnTo>
                    <a:pt x="4694697" y="0"/>
                  </a:lnTo>
                  <a:lnTo>
                    <a:pt x="4694697" y="2572197"/>
                  </a:lnTo>
                  <a:lnTo>
                    <a:pt x="0" y="2572197"/>
                  </a:lnTo>
                  <a:close/>
                </a:path>
              </a:pathLst>
            </a:custGeom>
            <a:solidFill>
              <a:srgbClr val="FFFFFF"/>
            </a:solidFill>
            <a:ln cap="sq">
              <a:noFill/>
              <a:prstDash val="solid"/>
              <a:miter/>
            </a:ln>
          </p:spPr>
        </p:sp>
        <p:sp>
          <p:nvSpPr>
            <p:cNvPr name="TextBox 4" id="4"/>
            <p:cNvSpPr txBox="true"/>
            <p:nvPr/>
          </p:nvSpPr>
          <p:spPr>
            <a:xfrm>
              <a:off x="0" y="-47625"/>
              <a:ext cx="4694697" cy="2619822"/>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028700" y="400050"/>
            <a:ext cx="13827997" cy="1238250"/>
          </a:xfrm>
          <a:prstGeom prst="rect">
            <a:avLst/>
          </a:prstGeom>
        </p:spPr>
        <p:txBody>
          <a:bodyPr anchor="t" rtlCol="false" tIns="0" lIns="0" bIns="0" rIns="0">
            <a:spAutoFit/>
          </a:bodyPr>
          <a:lstStyle/>
          <a:p>
            <a:pPr algn="l" marL="0" indent="0" lvl="0">
              <a:lnSpc>
                <a:spcPts val="9600"/>
              </a:lnSpc>
            </a:pPr>
            <a:r>
              <a:rPr lang="en-US" b="true" sz="8000">
                <a:solidFill>
                  <a:srgbClr val="6E93AF"/>
                </a:solidFill>
                <a:latin typeface="Code Pro Bold"/>
                <a:ea typeface="Code Pro Bold"/>
                <a:cs typeface="Code Pro Bold"/>
                <a:sym typeface="Code Pro Bold"/>
              </a:rPr>
              <a:t>References/Resources 2/2</a:t>
            </a:r>
          </a:p>
        </p:txBody>
      </p:sp>
      <p:sp>
        <p:nvSpPr>
          <p:cNvPr name="TextBox 6" id="6"/>
          <p:cNvSpPr txBox="true"/>
          <p:nvPr/>
        </p:nvSpPr>
        <p:spPr>
          <a:xfrm rot="0">
            <a:off x="565443" y="1571625"/>
            <a:ext cx="17157115" cy="8766174"/>
          </a:xfrm>
          <a:prstGeom prst="rect">
            <a:avLst/>
          </a:prstGeom>
        </p:spPr>
        <p:txBody>
          <a:bodyPr anchor="t" rtlCol="false" tIns="0" lIns="0" bIns="0" rIns="0">
            <a:spAutoFit/>
          </a:bodyPr>
          <a:lstStyle/>
          <a:p>
            <a:pPr algn="l">
              <a:lnSpc>
                <a:spcPts val="3500"/>
              </a:lnSpc>
            </a:pPr>
            <a:r>
              <a:rPr lang="en-US" sz="2500">
                <a:solidFill>
                  <a:srgbClr val="6E93AF"/>
                </a:solidFill>
                <a:latin typeface="Neue Machina"/>
                <a:ea typeface="Neue Machina"/>
                <a:cs typeface="Neue Machina"/>
                <a:sym typeface="Neue Machina"/>
              </a:rPr>
              <a:t>Jackson, Christopher, and Andrew Q. Philips. “Using AI to DIY? Incorporating AI-Generated Learning Tools in the Classroom”. Journal of Political Science Education, June 28, 2025, 1-19. https://doi.org/10.1080/15512169.2025.2521286.</a:t>
            </a:r>
            <a:r>
              <a:rPr lang="en-US" sz="2500">
                <a:solidFill>
                  <a:srgbClr val="6E93AF"/>
                </a:solidFill>
                <a:latin typeface="Neue Machina"/>
                <a:ea typeface="Neue Machina"/>
                <a:cs typeface="Neue Machina"/>
                <a:sym typeface="Neue Machina"/>
              </a:rPr>
              <a:t> </a:t>
            </a:r>
          </a:p>
          <a:p>
            <a:pPr algn="l">
              <a:lnSpc>
                <a:spcPts val="3500"/>
              </a:lnSpc>
            </a:pPr>
            <a:r>
              <a:rPr lang="en-US" sz="2500">
                <a:solidFill>
                  <a:srgbClr val="6E93AF"/>
                </a:solidFill>
                <a:latin typeface="Neue Machina"/>
                <a:ea typeface="Neue Machina"/>
                <a:cs typeface="Neue Machina"/>
                <a:sym typeface="Neue Machina"/>
              </a:rPr>
              <a:t>Kehlenbach, E. Stefan. “The Impact of Infrastructure: Considerations of Generative AI in the Classroom.” Journal of Political Science Education 21, no. 2 (2025): 267–76. https://doi.org/10.1080/15512169.2024.2359439. </a:t>
            </a:r>
          </a:p>
          <a:p>
            <a:pPr algn="l">
              <a:lnSpc>
                <a:spcPts val="3500"/>
              </a:lnSpc>
            </a:pPr>
            <a:r>
              <a:rPr lang="en-US" sz="2500">
                <a:solidFill>
                  <a:srgbClr val="6E93AF"/>
                </a:solidFill>
                <a:latin typeface="Neue Machina"/>
                <a:ea typeface="Neue Machina"/>
                <a:cs typeface="Neue Machina"/>
                <a:sym typeface="Neue Machina"/>
              </a:rPr>
              <a:t>Lo, Leo S. AI Literacy for All: A Universal Framework [Preprint]. 2025. University of New Mexico Digital Repository.</a:t>
            </a:r>
          </a:p>
          <a:p>
            <a:pPr algn="l">
              <a:lnSpc>
                <a:spcPts val="3500"/>
              </a:lnSpc>
            </a:pPr>
            <a:r>
              <a:rPr lang="en-US" sz="2500">
                <a:solidFill>
                  <a:srgbClr val="6E93AF"/>
                </a:solidFill>
                <a:latin typeface="Neue Machina"/>
                <a:ea typeface="Neue Machina"/>
                <a:cs typeface="Neue Machina"/>
                <a:sym typeface="Neue Machina"/>
              </a:rPr>
              <a:t>MacVaugh, Kimberly. “Fostering Critical Thinking in the Age of AI: Why Information Literacy Still Matters.” Preprint, APSA Preprints, January 27, 2025. </a:t>
            </a:r>
            <a:r>
              <a:rPr lang="en-US" sz="2500" u="sng">
                <a:solidFill>
                  <a:srgbClr val="6E93AF"/>
                </a:solidFill>
                <a:latin typeface="Neue Machina"/>
                <a:ea typeface="Neue Machina"/>
                <a:cs typeface="Neue Machina"/>
                <a:sym typeface="Neue Machina"/>
                <a:hlinkClick r:id="rId2" tooltip="https://doi.org/10.33774/apsa-2025-l3vrn"/>
              </a:rPr>
              <a:t>https://doi.org/10.33774/apsa-2025-l3vrn</a:t>
            </a:r>
            <a:r>
              <a:rPr lang="en-US" sz="2500">
                <a:solidFill>
                  <a:srgbClr val="6E93AF"/>
                </a:solidFill>
                <a:latin typeface="Neue Machina"/>
                <a:ea typeface="Neue Machina"/>
                <a:cs typeface="Neue Machina"/>
                <a:sym typeface="Neue Machina"/>
              </a:rPr>
              <a:t>.</a:t>
            </a:r>
          </a:p>
          <a:p>
            <a:pPr algn="l">
              <a:lnSpc>
                <a:spcPts val="3500"/>
              </a:lnSpc>
            </a:pPr>
            <a:r>
              <a:rPr lang="en-US" sz="2500">
                <a:solidFill>
                  <a:srgbClr val="6E93AF"/>
                </a:solidFill>
                <a:latin typeface="Neue Machina"/>
                <a:ea typeface="Neue Machina"/>
                <a:cs typeface="Neue Machina"/>
                <a:sym typeface="Neue Machina"/>
              </a:rPr>
              <a:t>Oberlies, Mary, and Brett Cloyd, eds. “Companion Document to the ACRL Framework for Information Literacy for Higher Education: Politics, Policy, and International Relations.” ACRL, June 24, 2021. https://www.ala.org/acrl/sites/ala.org.acrl/files/content/standards/Framework_Companion_PPIR.pdf.</a:t>
            </a:r>
          </a:p>
          <a:p>
            <a:pPr algn="l">
              <a:lnSpc>
                <a:spcPts val="3500"/>
              </a:lnSpc>
            </a:pPr>
            <a:r>
              <a:rPr lang="en-US" sz="2500">
                <a:solidFill>
                  <a:srgbClr val="6E93AF"/>
                </a:solidFill>
                <a:latin typeface="Neue Machina"/>
                <a:ea typeface="Neue Machina"/>
                <a:cs typeface="Neue Machina"/>
                <a:sym typeface="Neue Machina"/>
              </a:rPr>
              <a:t>Spindel, Jennifer, and James Ackerman. “Adapting to the AI Era: ChatGPT in the Classroom.” Journal of Political Science Education 21, no. 2 (2025): 310–26. https://doi.org/10.1080/15512169.2024.2414017.</a:t>
            </a:r>
          </a:p>
          <a:p>
            <a:pPr algn="l">
              <a:lnSpc>
                <a:spcPts val="3500"/>
              </a:lnSpc>
            </a:pPr>
            <a:r>
              <a:rPr lang="en-US" sz="2500">
                <a:solidFill>
                  <a:srgbClr val="6E93AF"/>
                </a:solidFill>
                <a:latin typeface="Neue Machina"/>
                <a:ea typeface="Neue Machina"/>
                <a:cs typeface="Neue Machina"/>
                <a:sym typeface="Neue Machina"/>
              </a:rPr>
              <a:t>Wu, Nicole, and Patrick Y. Wu. “Surveying the Impact of Generative Artificial Intelligence on Political Science Education.” PS: Political Science &amp; Politics, August 9, 2024, 1–8. https://doi.org/10.1017/S1049096524000167.</a:t>
            </a:r>
          </a:p>
          <a:p>
            <a:pPr algn="l">
              <a:lnSpc>
                <a:spcPts val="3500"/>
              </a:lnSpc>
              <a:spcBef>
                <a:spcPct val="0"/>
              </a:spcBef>
            </a:pPr>
          </a:p>
          <a:p>
            <a:pPr algn="l">
              <a:lnSpc>
                <a:spcPts val="3500"/>
              </a:lnSpc>
              <a:spcBef>
                <a:spcPct val="0"/>
              </a:spcBef>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TextBox 5" id="5"/>
          <p:cNvSpPr txBox="true"/>
          <p:nvPr/>
        </p:nvSpPr>
        <p:spPr>
          <a:xfrm rot="0">
            <a:off x="1028700" y="1028700"/>
            <a:ext cx="7454449" cy="1133475"/>
          </a:xfrm>
          <a:prstGeom prst="rect">
            <a:avLst/>
          </a:prstGeom>
        </p:spPr>
        <p:txBody>
          <a:bodyPr anchor="t" rtlCol="false" tIns="0" lIns="0" bIns="0" rIns="0">
            <a:spAutoFit/>
          </a:bodyPr>
          <a:lstStyle/>
          <a:p>
            <a:pPr algn="l" marL="0" indent="0" lvl="0">
              <a:lnSpc>
                <a:spcPts val="8999"/>
              </a:lnSpc>
              <a:spcBef>
                <a:spcPct val="0"/>
              </a:spcBef>
            </a:pPr>
            <a:r>
              <a:rPr lang="en-US" b="true" sz="7499">
                <a:solidFill>
                  <a:srgbClr val="6E93AF"/>
                </a:solidFill>
                <a:latin typeface="Code Pro Bold"/>
                <a:ea typeface="Code Pro Bold"/>
                <a:cs typeface="Code Pro Bold"/>
                <a:sym typeface="Code Pro Bold"/>
              </a:rPr>
              <a:t>Introductions</a:t>
            </a:r>
          </a:p>
        </p:txBody>
      </p:sp>
      <p:sp>
        <p:nvSpPr>
          <p:cNvPr name="TextBox 6" id="6"/>
          <p:cNvSpPr txBox="true"/>
          <p:nvPr/>
        </p:nvSpPr>
        <p:spPr>
          <a:xfrm rot="0">
            <a:off x="1028700" y="2368376"/>
            <a:ext cx="8831245" cy="8522970"/>
          </a:xfrm>
          <a:prstGeom prst="rect">
            <a:avLst/>
          </a:prstGeom>
        </p:spPr>
        <p:txBody>
          <a:bodyPr anchor="t" rtlCol="false" tIns="0" lIns="0" bIns="0" rIns="0">
            <a:spAutoFit/>
          </a:bodyPr>
          <a:lstStyle/>
          <a:p>
            <a:pPr algn="l">
              <a:lnSpc>
                <a:spcPts val="4200"/>
              </a:lnSpc>
            </a:pPr>
            <a:r>
              <a:rPr lang="en-US" sz="2800">
                <a:solidFill>
                  <a:srgbClr val="6E93AF"/>
                </a:solidFill>
                <a:latin typeface="Neue Machina"/>
                <a:ea typeface="Neue Machina"/>
                <a:cs typeface="Neue Machina"/>
                <a:sym typeface="Neue Machina"/>
              </a:rPr>
              <a:t>I am a political science and international affairs librarian at Georgetown University where I teach and support researchers. I serve on library-wide and university-wide AI working groups. </a:t>
            </a:r>
          </a:p>
          <a:p>
            <a:pPr algn="l">
              <a:lnSpc>
                <a:spcPts val="4200"/>
              </a:lnSpc>
            </a:pPr>
          </a:p>
          <a:p>
            <a:pPr algn="l">
              <a:lnSpc>
                <a:spcPts val="4200"/>
              </a:lnSpc>
            </a:pPr>
            <a:r>
              <a:rPr lang="en-US" sz="2800">
                <a:solidFill>
                  <a:srgbClr val="6E93AF"/>
                </a:solidFill>
                <a:latin typeface="Neue Machina"/>
                <a:ea typeface="Neue Machina"/>
                <a:cs typeface="Neue Machina"/>
                <a:sym typeface="Neue Machina"/>
              </a:rPr>
              <a:t>I also represent ACRL here at APSA, specifically the hundreds of members of  PPIRS, our section for librarians specializing in politics, policy, and international relations.</a:t>
            </a:r>
          </a:p>
          <a:p>
            <a:pPr algn="l">
              <a:lnSpc>
                <a:spcPts val="4200"/>
              </a:lnSpc>
            </a:pPr>
          </a:p>
          <a:p>
            <a:pPr algn="l">
              <a:lnSpc>
                <a:spcPts val="4200"/>
              </a:lnSpc>
            </a:pPr>
            <a:r>
              <a:rPr lang="en-US" sz="2800">
                <a:solidFill>
                  <a:srgbClr val="6E93AF"/>
                </a:solidFill>
                <a:latin typeface="Neue Machina"/>
                <a:ea typeface="Neue Machina"/>
                <a:cs typeface="Neue Machina"/>
                <a:sym typeface="Neue Machina"/>
              </a:rPr>
              <a:t>I have written a paper that goes more in-depth on today’s topics, available on APSA Preprints: </a:t>
            </a:r>
            <a:r>
              <a:rPr lang="en-US" sz="2800" u="sng">
                <a:solidFill>
                  <a:srgbClr val="6E93AF"/>
                </a:solidFill>
                <a:latin typeface="Neue Machina"/>
                <a:ea typeface="Neue Machina"/>
                <a:cs typeface="Neue Machina"/>
                <a:sym typeface="Neue Machina"/>
                <a:hlinkClick r:id="rId3" tooltip="https://doi.org/10.33774/apsa-2025-l3vrn"/>
              </a:rPr>
              <a:t>10.33774/apsa-2025-l3vrn</a:t>
            </a:r>
          </a:p>
          <a:p>
            <a:pPr algn="l">
              <a:lnSpc>
                <a:spcPts val="4200"/>
              </a:lnSpc>
            </a:pPr>
            <a:r>
              <a:rPr lang="en-US" sz="2800" u="sng">
                <a:solidFill>
                  <a:srgbClr val="6E93AF"/>
                </a:solidFill>
                <a:latin typeface="Neue Machina"/>
                <a:ea typeface="Neue Machina"/>
                <a:cs typeface="Neue Machina"/>
                <a:sym typeface="Neue Machina"/>
                <a:hlinkClick r:id="rId4" tooltip="https://doi.org/10.33774/apsa-2025-l3vrn"/>
              </a:rPr>
              <a:t> </a:t>
            </a:r>
          </a:p>
          <a:p>
            <a:pPr algn="l" marL="0" indent="0" lvl="0">
              <a:lnSpc>
                <a:spcPts val="4200"/>
              </a:lnSpc>
              <a:spcBef>
                <a:spcPct val="0"/>
              </a:spcBef>
            </a:pPr>
          </a:p>
        </p:txBody>
      </p:sp>
      <p:sp>
        <p:nvSpPr>
          <p:cNvPr name="Freeform 7" id="7"/>
          <p:cNvSpPr/>
          <p:nvPr/>
        </p:nvSpPr>
        <p:spPr>
          <a:xfrm flipH="false" flipV="false" rot="0">
            <a:off x="10377758" y="2162175"/>
            <a:ext cx="6881542" cy="6881542"/>
          </a:xfrm>
          <a:custGeom>
            <a:avLst/>
            <a:gdLst/>
            <a:ahLst/>
            <a:cxnLst/>
            <a:rect r="r" b="b" t="t" l="l"/>
            <a:pathLst>
              <a:path h="6881542" w="6881542">
                <a:moveTo>
                  <a:pt x="0" y="0"/>
                </a:moveTo>
                <a:lnTo>
                  <a:pt x="6881542" y="0"/>
                </a:lnTo>
                <a:lnTo>
                  <a:pt x="6881542" y="6881542"/>
                </a:lnTo>
                <a:lnTo>
                  <a:pt x="0" y="688154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sp>
        <p:nvSpPr>
          <p:cNvPr name="TextBox 2" id="2"/>
          <p:cNvSpPr txBox="true"/>
          <p:nvPr/>
        </p:nvSpPr>
        <p:spPr>
          <a:xfrm rot="0">
            <a:off x="1924678" y="3924300"/>
            <a:ext cx="8405970" cy="2438400"/>
          </a:xfrm>
          <a:prstGeom prst="rect">
            <a:avLst/>
          </a:prstGeom>
        </p:spPr>
        <p:txBody>
          <a:bodyPr anchor="t" rtlCol="false" tIns="0" lIns="0" bIns="0" rIns="0">
            <a:spAutoFit/>
          </a:bodyPr>
          <a:lstStyle/>
          <a:p>
            <a:pPr algn="l" marL="0" indent="0" lvl="0">
              <a:lnSpc>
                <a:spcPts val="9600"/>
              </a:lnSpc>
            </a:pPr>
            <a:r>
              <a:rPr lang="en-US" b="true" sz="8000" u="sng">
                <a:solidFill>
                  <a:srgbClr val="000000"/>
                </a:solidFill>
                <a:latin typeface="Open Sans Bold"/>
                <a:ea typeface="Open Sans Bold"/>
                <a:cs typeface="Open Sans Bold"/>
                <a:sym typeface="Open Sans Bold"/>
                <a:hlinkClick r:id="rId2" tooltip="https://www.mentimeter.com/app/presentation/blw4u5y71w4hjmmwkwrkxma48uo2y5j7/edit?source=share-modal"/>
              </a:rPr>
              <a:t>Menti Survey Results</a:t>
            </a:r>
          </a:p>
        </p:txBody>
      </p:sp>
      <p:sp>
        <p:nvSpPr>
          <p:cNvPr name="Freeform 3" id="3"/>
          <p:cNvSpPr/>
          <p:nvPr/>
        </p:nvSpPr>
        <p:spPr>
          <a:xfrm flipH="false" flipV="false" rot="0">
            <a:off x="13144500" y="0"/>
            <a:ext cx="10287000" cy="10287000"/>
          </a:xfrm>
          <a:custGeom>
            <a:avLst/>
            <a:gdLst/>
            <a:ahLst/>
            <a:cxnLst/>
            <a:rect r="r" b="b" t="t" l="l"/>
            <a:pathLst>
              <a:path h="10287000" w="10287000">
                <a:moveTo>
                  <a:pt x="0" y="0"/>
                </a:moveTo>
                <a:lnTo>
                  <a:pt x="10287000" y="0"/>
                </a:lnTo>
                <a:lnTo>
                  <a:pt x="10287000" y="10287000"/>
                </a:lnTo>
                <a:lnTo>
                  <a:pt x="0" y="102870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5400000">
            <a:off x="-638078" y="4448905"/>
            <a:ext cx="4722745" cy="1389189"/>
            <a:chOff x="0" y="0"/>
            <a:chExt cx="6296994" cy="1852253"/>
          </a:xfrm>
        </p:grpSpPr>
        <p:grpSp>
          <p:nvGrpSpPr>
            <p:cNvPr name="Group 6" id="6"/>
            <p:cNvGrpSpPr>
              <a:grpSpLocks noChangeAspect="true"/>
            </p:cNvGrpSpPr>
            <p:nvPr/>
          </p:nvGrpSpPr>
          <p:grpSpPr>
            <a:xfrm rot="-10800000">
              <a:off x="0" y="0"/>
              <a:ext cx="1848345" cy="1848345"/>
              <a:chOff x="0" y="0"/>
              <a:chExt cx="2653030" cy="2653030"/>
            </a:xfrm>
          </p:grpSpPr>
          <p:sp>
            <p:nvSpPr>
              <p:cNvPr name="Freeform 7" id="7"/>
              <p:cNvSpPr/>
              <p:nvPr/>
            </p:nvSpPr>
            <p:spPr>
              <a:xfrm flipH="false" flipV="false" rot="0">
                <a:off x="0" y="0"/>
                <a:ext cx="2653030" cy="2654300"/>
              </a:xfrm>
              <a:custGeom>
                <a:avLst/>
                <a:gdLst/>
                <a:ahLst/>
                <a:cxnLst/>
                <a:rect r="r" b="b" t="t" l="l"/>
                <a:pathLst>
                  <a:path h="2654300" w="2653030">
                    <a:moveTo>
                      <a:pt x="0" y="1535430"/>
                    </a:moveTo>
                    <a:lnTo>
                      <a:pt x="0" y="1463040"/>
                    </a:lnTo>
                    <a:lnTo>
                      <a:pt x="1463040" y="0"/>
                    </a:lnTo>
                    <a:lnTo>
                      <a:pt x="1535430" y="0"/>
                    </a:lnTo>
                    <a:lnTo>
                      <a:pt x="0" y="1535430"/>
                    </a:lnTo>
                    <a:close/>
                    <a:moveTo>
                      <a:pt x="1681480" y="0"/>
                    </a:moveTo>
                    <a:lnTo>
                      <a:pt x="1609090" y="0"/>
                    </a:lnTo>
                    <a:lnTo>
                      <a:pt x="0" y="1607820"/>
                    </a:lnTo>
                    <a:lnTo>
                      <a:pt x="0" y="1680210"/>
                    </a:lnTo>
                    <a:lnTo>
                      <a:pt x="1681480" y="0"/>
                    </a:lnTo>
                    <a:close/>
                    <a:moveTo>
                      <a:pt x="1390650" y="0"/>
                    </a:moveTo>
                    <a:lnTo>
                      <a:pt x="1318260" y="0"/>
                    </a:lnTo>
                    <a:lnTo>
                      <a:pt x="0" y="1318260"/>
                    </a:lnTo>
                    <a:lnTo>
                      <a:pt x="0" y="1390650"/>
                    </a:lnTo>
                    <a:lnTo>
                      <a:pt x="1390650" y="0"/>
                    </a:lnTo>
                    <a:close/>
                    <a:moveTo>
                      <a:pt x="1245870" y="0"/>
                    </a:moveTo>
                    <a:lnTo>
                      <a:pt x="1173480" y="0"/>
                    </a:lnTo>
                    <a:lnTo>
                      <a:pt x="0" y="1173480"/>
                    </a:lnTo>
                    <a:lnTo>
                      <a:pt x="0" y="1245870"/>
                    </a:lnTo>
                    <a:lnTo>
                      <a:pt x="1245870" y="0"/>
                    </a:lnTo>
                    <a:close/>
                    <a:moveTo>
                      <a:pt x="1826260" y="0"/>
                    </a:moveTo>
                    <a:lnTo>
                      <a:pt x="1753870" y="0"/>
                    </a:lnTo>
                    <a:lnTo>
                      <a:pt x="0" y="1753870"/>
                    </a:lnTo>
                    <a:lnTo>
                      <a:pt x="0" y="1826260"/>
                    </a:lnTo>
                    <a:lnTo>
                      <a:pt x="1826260" y="0"/>
                    </a:lnTo>
                    <a:close/>
                    <a:moveTo>
                      <a:pt x="2260600" y="0"/>
                    </a:moveTo>
                    <a:lnTo>
                      <a:pt x="2188210" y="0"/>
                    </a:lnTo>
                    <a:lnTo>
                      <a:pt x="0" y="2188210"/>
                    </a:lnTo>
                    <a:lnTo>
                      <a:pt x="0" y="2260600"/>
                    </a:lnTo>
                    <a:lnTo>
                      <a:pt x="2260600" y="0"/>
                    </a:lnTo>
                    <a:close/>
                    <a:moveTo>
                      <a:pt x="2551430" y="0"/>
                    </a:moveTo>
                    <a:lnTo>
                      <a:pt x="2479040" y="0"/>
                    </a:lnTo>
                    <a:lnTo>
                      <a:pt x="0" y="2479040"/>
                    </a:lnTo>
                    <a:lnTo>
                      <a:pt x="0" y="2551430"/>
                    </a:lnTo>
                    <a:lnTo>
                      <a:pt x="2551430" y="0"/>
                    </a:lnTo>
                    <a:close/>
                    <a:moveTo>
                      <a:pt x="2405380" y="0"/>
                    </a:moveTo>
                    <a:lnTo>
                      <a:pt x="2332990" y="0"/>
                    </a:lnTo>
                    <a:lnTo>
                      <a:pt x="0" y="2332990"/>
                    </a:lnTo>
                    <a:lnTo>
                      <a:pt x="0" y="2405380"/>
                    </a:lnTo>
                    <a:lnTo>
                      <a:pt x="2405380" y="0"/>
                    </a:lnTo>
                    <a:close/>
                    <a:moveTo>
                      <a:pt x="2115820" y="0"/>
                    </a:moveTo>
                    <a:lnTo>
                      <a:pt x="2043430" y="0"/>
                    </a:lnTo>
                    <a:lnTo>
                      <a:pt x="0" y="2043430"/>
                    </a:lnTo>
                    <a:lnTo>
                      <a:pt x="0" y="2115820"/>
                    </a:lnTo>
                    <a:lnTo>
                      <a:pt x="2115820" y="0"/>
                    </a:lnTo>
                    <a:close/>
                    <a:moveTo>
                      <a:pt x="375920" y="0"/>
                    </a:moveTo>
                    <a:lnTo>
                      <a:pt x="303530" y="0"/>
                    </a:lnTo>
                    <a:lnTo>
                      <a:pt x="0" y="303530"/>
                    </a:lnTo>
                    <a:lnTo>
                      <a:pt x="0" y="375920"/>
                    </a:lnTo>
                    <a:lnTo>
                      <a:pt x="375920" y="0"/>
                    </a:lnTo>
                    <a:close/>
                    <a:moveTo>
                      <a:pt x="1101090" y="0"/>
                    </a:moveTo>
                    <a:lnTo>
                      <a:pt x="1028700" y="0"/>
                    </a:lnTo>
                    <a:lnTo>
                      <a:pt x="0" y="1028700"/>
                    </a:lnTo>
                    <a:lnTo>
                      <a:pt x="0" y="1101090"/>
                    </a:lnTo>
                    <a:lnTo>
                      <a:pt x="1101090" y="0"/>
                    </a:lnTo>
                    <a:close/>
                    <a:moveTo>
                      <a:pt x="2653030" y="0"/>
                    </a:moveTo>
                    <a:lnTo>
                      <a:pt x="2623820" y="0"/>
                    </a:lnTo>
                    <a:lnTo>
                      <a:pt x="0" y="2623820"/>
                    </a:lnTo>
                    <a:lnTo>
                      <a:pt x="0" y="2653030"/>
                    </a:lnTo>
                    <a:lnTo>
                      <a:pt x="43180" y="2653030"/>
                    </a:lnTo>
                    <a:lnTo>
                      <a:pt x="2653030" y="43180"/>
                    </a:lnTo>
                    <a:lnTo>
                      <a:pt x="2653030" y="0"/>
                    </a:lnTo>
                    <a:close/>
                    <a:moveTo>
                      <a:pt x="520700" y="0"/>
                    </a:moveTo>
                    <a:lnTo>
                      <a:pt x="448310" y="0"/>
                    </a:lnTo>
                    <a:lnTo>
                      <a:pt x="0" y="448310"/>
                    </a:lnTo>
                    <a:lnTo>
                      <a:pt x="0" y="520700"/>
                    </a:lnTo>
                    <a:lnTo>
                      <a:pt x="520700" y="0"/>
                    </a:lnTo>
                    <a:close/>
                    <a:moveTo>
                      <a:pt x="85090" y="0"/>
                    </a:moveTo>
                    <a:lnTo>
                      <a:pt x="12700" y="0"/>
                    </a:lnTo>
                    <a:lnTo>
                      <a:pt x="0" y="12700"/>
                    </a:lnTo>
                    <a:lnTo>
                      <a:pt x="0" y="85090"/>
                    </a:lnTo>
                    <a:lnTo>
                      <a:pt x="85090" y="0"/>
                    </a:lnTo>
                    <a:close/>
                    <a:moveTo>
                      <a:pt x="231140" y="0"/>
                    </a:moveTo>
                    <a:lnTo>
                      <a:pt x="158750" y="0"/>
                    </a:lnTo>
                    <a:lnTo>
                      <a:pt x="0" y="157480"/>
                    </a:lnTo>
                    <a:lnTo>
                      <a:pt x="0" y="229870"/>
                    </a:lnTo>
                    <a:lnTo>
                      <a:pt x="231140" y="0"/>
                    </a:lnTo>
                    <a:close/>
                    <a:moveTo>
                      <a:pt x="0" y="956310"/>
                    </a:moveTo>
                    <a:lnTo>
                      <a:pt x="956310" y="0"/>
                    </a:lnTo>
                    <a:lnTo>
                      <a:pt x="883920" y="0"/>
                    </a:lnTo>
                    <a:lnTo>
                      <a:pt x="0" y="882650"/>
                    </a:lnTo>
                    <a:lnTo>
                      <a:pt x="0" y="956310"/>
                    </a:lnTo>
                    <a:close/>
                    <a:moveTo>
                      <a:pt x="665480" y="0"/>
                    </a:moveTo>
                    <a:lnTo>
                      <a:pt x="593090" y="0"/>
                    </a:lnTo>
                    <a:lnTo>
                      <a:pt x="0" y="593090"/>
                    </a:lnTo>
                    <a:lnTo>
                      <a:pt x="0" y="665480"/>
                    </a:lnTo>
                    <a:lnTo>
                      <a:pt x="665480" y="0"/>
                    </a:lnTo>
                    <a:close/>
                    <a:moveTo>
                      <a:pt x="810260" y="0"/>
                    </a:moveTo>
                    <a:lnTo>
                      <a:pt x="737870" y="0"/>
                    </a:lnTo>
                    <a:lnTo>
                      <a:pt x="0" y="737870"/>
                    </a:lnTo>
                    <a:lnTo>
                      <a:pt x="0" y="810260"/>
                    </a:lnTo>
                    <a:lnTo>
                      <a:pt x="810260" y="0"/>
                    </a:lnTo>
                    <a:close/>
                    <a:moveTo>
                      <a:pt x="1971040" y="0"/>
                    </a:moveTo>
                    <a:lnTo>
                      <a:pt x="1898650" y="0"/>
                    </a:lnTo>
                    <a:lnTo>
                      <a:pt x="0" y="1898650"/>
                    </a:lnTo>
                    <a:lnTo>
                      <a:pt x="0" y="1971040"/>
                    </a:lnTo>
                    <a:lnTo>
                      <a:pt x="1971040" y="0"/>
                    </a:lnTo>
                    <a:close/>
                    <a:moveTo>
                      <a:pt x="2653030" y="1783080"/>
                    </a:moveTo>
                    <a:lnTo>
                      <a:pt x="2653030" y="1710690"/>
                    </a:lnTo>
                    <a:lnTo>
                      <a:pt x="1710690" y="2653030"/>
                    </a:lnTo>
                    <a:lnTo>
                      <a:pt x="1783080" y="2653030"/>
                    </a:lnTo>
                    <a:lnTo>
                      <a:pt x="2653030" y="1783080"/>
                    </a:lnTo>
                    <a:close/>
                    <a:moveTo>
                      <a:pt x="2653030" y="1927860"/>
                    </a:moveTo>
                    <a:lnTo>
                      <a:pt x="2653030" y="1855470"/>
                    </a:lnTo>
                    <a:lnTo>
                      <a:pt x="1855470" y="2653030"/>
                    </a:lnTo>
                    <a:lnTo>
                      <a:pt x="1927860" y="2653030"/>
                    </a:lnTo>
                    <a:lnTo>
                      <a:pt x="2653030" y="1927860"/>
                    </a:lnTo>
                    <a:close/>
                    <a:moveTo>
                      <a:pt x="2653030" y="2072640"/>
                    </a:moveTo>
                    <a:lnTo>
                      <a:pt x="2653030" y="2000250"/>
                    </a:lnTo>
                    <a:lnTo>
                      <a:pt x="2000250" y="2653030"/>
                    </a:lnTo>
                    <a:lnTo>
                      <a:pt x="2072640" y="2653030"/>
                    </a:lnTo>
                    <a:lnTo>
                      <a:pt x="2653030" y="2072640"/>
                    </a:lnTo>
                    <a:close/>
                    <a:moveTo>
                      <a:pt x="2653030" y="1638300"/>
                    </a:moveTo>
                    <a:lnTo>
                      <a:pt x="2653030" y="1565910"/>
                    </a:lnTo>
                    <a:lnTo>
                      <a:pt x="1564640" y="2654300"/>
                    </a:lnTo>
                    <a:lnTo>
                      <a:pt x="1637030" y="2654300"/>
                    </a:lnTo>
                    <a:lnTo>
                      <a:pt x="2653030" y="1638300"/>
                    </a:lnTo>
                    <a:close/>
                    <a:moveTo>
                      <a:pt x="2217420" y="2653030"/>
                    </a:moveTo>
                    <a:lnTo>
                      <a:pt x="2653030" y="2217420"/>
                    </a:lnTo>
                    <a:lnTo>
                      <a:pt x="2653030" y="2145030"/>
                    </a:lnTo>
                    <a:lnTo>
                      <a:pt x="2145030" y="2653030"/>
                    </a:lnTo>
                    <a:lnTo>
                      <a:pt x="2217420" y="2653030"/>
                    </a:lnTo>
                    <a:close/>
                    <a:moveTo>
                      <a:pt x="2653030" y="2580640"/>
                    </a:moveTo>
                    <a:lnTo>
                      <a:pt x="2580640" y="2653030"/>
                    </a:lnTo>
                    <a:lnTo>
                      <a:pt x="2653030" y="2653030"/>
                    </a:lnTo>
                    <a:lnTo>
                      <a:pt x="2653030" y="2580640"/>
                    </a:lnTo>
                    <a:close/>
                    <a:moveTo>
                      <a:pt x="2653030" y="2508250"/>
                    </a:moveTo>
                    <a:lnTo>
                      <a:pt x="2653030" y="2435860"/>
                    </a:lnTo>
                    <a:lnTo>
                      <a:pt x="2435860" y="2653030"/>
                    </a:lnTo>
                    <a:lnTo>
                      <a:pt x="2508250" y="2653030"/>
                    </a:lnTo>
                    <a:lnTo>
                      <a:pt x="2653030" y="2508250"/>
                    </a:lnTo>
                    <a:close/>
                    <a:moveTo>
                      <a:pt x="2653030" y="2363470"/>
                    </a:moveTo>
                    <a:lnTo>
                      <a:pt x="2653030" y="2291080"/>
                    </a:lnTo>
                    <a:lnTo>
                      <a:pt x="2291080" y="2653030"/>
                    </a:lnTo>
                    <a:lnTo>
                      <a:pt x="2363470" y="2653030"/>
                    </a:lnTo>
                    <a:lnTo>
                      <a:pt x="2653030" y="2363470"/>
                    </a:lnTo>
                    <a:close/>
                    <a:moveTo>
                      <a:pt x="2653030" y="1492250"/>
                    </a:moveTo>
                    <a:lnTo>
                      <a:pt x="2653030" y="1419860"/>
                    </a:lnTo>
                    <a:lnTo>
                      <a:pt x="1419860" y="2653030"/>
                    </a:lnTo>
                    <a:lnTo>
                      <a:pt x="1492250" y="2653030"/>
                    </a:lnTo>
                    <a:lnTo>
                      <a:pt x="2653030" y="1492250"/>
                    </a:lnTo>
                    <a:close/>
                    <a:moveTo>
                      <a:pt x="2653030" y="187960"/>
                    </a:moveTo>
                    <a:lnTo>
                      <a:pt x="2653030" y="115570"/>
                    </a:lnTo>
                    <a:lnTo>
                      <a:pt x="115570" y="2653030"/>
                    </a:lnTo>
                    <a:lnTo>
                      <a:pt x="187960" y="2653030"/>
                    </a:lnTo>
                    <a:lnTo>
                      <a:pt x="2653030" y="187960"/>
                    </a:lnTo>
                    <a:close/>
                    <a:moveTo>
                      <a:pt x="2653030" y="622300"/>
                    </a:moveTo>
                    <a:lnTo>
                      <a:pt x="2653030" y="549910"/>
                    </a:lnTo>
                    <a:lnTo>
                      <a:pt x="549910" y="2653030"/>
                    </a:lnTo>
                    <a:lnTo>
                      <a:pt x="622300" y="2653030"/>
                    </a:lnTo>
                    <a:lnTo>
                      <a:pt x="2653030" y="622300"/>
                    </a:lnTo>
                    <a:close/>
                    <a:moveTo>
                      <a:pt x="2653030" y="477520"/>
                    </a:moveTo>
                    <a:lnTo>
                      <a:pt x="2653030" y="405130"/>
                    </a:lnTo>
                    <a:lnTo>
                      <a:pt x="405130" y="2653030"/>
                    </a:lnTo>
                    <a:lnTo>
                      <a:pt x="477520" y="2653030"/>
                    </a:lnTo>
                    <a:lnTo>
                      <a:pt x="2653030" y="477520"/>
                    </a:lnTo>
                    <a:close/>
                    <a:moveTo>
                      <a:pt x="2653030" y="1347470"/>
                    </a:moveTo>
                    <a:lnTo>
                      <a:pt x="2653030" y="1275080"/>
                    </a:lnTo>
                    <a:lnTo>
                      <a:pt x="1275080" y="2653030"/>
                    </a:lnTo>
                    <a:lnTo>
                      <a:pt x="1347470" y="2653030"/>
                    </a:lnTo>
                    <a:lnTo>
                      <a:pt x="2653030" y="1347470"/>
                    </a:lnTo>
                    <a:close/>
                    <a:moveTo>
                      <a:pt x="2653030" y="767080"/>
                    </a:moveTo>
                    <a:lnTo>
                      <a:pt x="2653030" y="694690"/>
                    </a:lnTo>
                    <a:lnTo>
                      <a:pt x="694690" y="2653030"/>
                    </a:lnTo>
                    <a:lnTo>
                      <a:pt x="767080" y="2653030"/>
                    </a:lnTo>
                    <a:lnTo>
                      <a:pt x="2653030" y="767080"/>
                    </a:lnTo>
                    <a:close/>
                    <a:moveTo>
                      <a:pt x="2653030" y="332740"/>
                    </a:moveTo>
                    <a:lnTo>
                      <a:pt x="2653030" y="260350"/>
                    </a:lnTo>
                    <a:lnTo>
                      <a:pt x="260350" y="2653030"/>
                    </a:lnTo>
                    <a:lnTo>
                      <a:pt x="332740" y="2653030"/>
                    </a:lnTo>
                    <a:lnTo>
                      <a:pt x="2653030" y="332740"/>
                    </a:lnTo>
                    <a:close/>
                    <a:moveTo>
                      <a:pt x="2653030" y="1202690"/>
                    </a:moveTo>
                    <a:lnTo>
                      <a:pt x="2653030" y="1130300"/>
                    </a:lnTo>
                    <a:lnTo>
                      <a:pt x="1130300" y="2653030"/>
                    </a:lnTo>
                    <a:lnTo>
                      <a:pt x="1202690" y="2653030"/>
                    </a:lnTo>
                    <a:lnTo>
                      <a:pt x="2653030" y="1202690"/>
                    </a:lnTo>
                    <a:close/>
                    <a:moveTo>
                      <a:pt x="2653030" y="913130"/>
                    </a:moveTo>
                    <a:lnTo>
                      <a:pt x="2653030" y="840740"/>
                    </a:lnTo>
                    <a:lnTo>
                      <a:pt x="840740" y="2653030"/>
                    </a:lnTo>
                    <a:lnTo>
                      <a:pt x="913130" y="2653030"/>
                    </a:lnTo>
                    <a:lnTo>
                      <a:pt x="2653030" y="913130"/>
                    </a:lnTo>
                    <a:close/>
                    <a:moveTo>
                      <a:pt x="2653030" y="1057910"/>
                    </a:moveTo>
                    <a:lnTo>
                      <a:pt x="2653030" y="985520"/>
                    </a:lnTo>
                    <a:lnTo>
                      <a:pt x="985520" y="2653030"/>
                    </a:lnTo>
                    <a:lnTo>
                      <a:pt x="1057910" y="2653030"/>
                    </a:lnTo>
                    <a:lnTo>
                      <a:pt x="2653030" y="1057910"/>
                    </a:lnTo>
                    <a:close/>
                  </a:path>
                </a:pathLst>
              </a:custGeom>
              <a:solidFill>
                <a:srgbClr val="FFCB11"/>
              </a:solidFill>
            </p:spPr>
          </p:sp>
        </p:grpSp>
        <p:sp>
          <p:nvSpPr>
            <p:cNvPr name="AutoShape 8" id="8"/>
            <p:cNvSpPr/>
            <p:nvPr/>
          </p:nvSpPr>
          <p:spPr>
            <a:xfrm rot="-10800000">
              <a:off x="4448649" y="7814"/>
              <a:ext cx="1848345" cy="1840531"/>
            </a:xfrm>
            <a:prstGeom prst="rect">
              <a:avLst/>
            </a:prstGeom>
            <a:solidFill>
              <a:srgbClr val="FFCB11"/>
            </a:solidFill>
          </p:spPr>
        </p:sp>
        <p:grpSp>
          <p:nvGrpSpPr>
            <p:cNvPr name="Group 9" id="9"/>
            <p:cNvGrpSpPr>
              <a:grpSpLocks noChangeAspect="true"/>
            </p:cNvGrpSpPr>
            <p:nvPr/>
          </p:nvGrpSpPr>
          <p:grpSpPr>
            <a:xfrm rot="-10800000">
              <a:off x="2224324" y="3907"/>
              <a:ext cx="1848345" cy="1848345"/>
              <a:chOff x="0" y="0"/>
              <a:chExt cx="1708150" cy="1708150"/>
            </a:xfrm>
          </p:grpSpPr>
          <p:sp>
            <p:nvSpPr>
              <p:cNvPr name="Freeform 10" id="10"/>
              <p:cNvSpPr/>
              <p:nvPr/>
            </p:nvSpPr>
            <p:spPr>
              <a:xfrm flipH="false" flipV="false" rot="0">
                <a:off x="0" y="0"/>
                <a:ext cx="1708150" cy="1708150"/>
              </a:xfrm>
              <a:custGeom>
                <a:avLst/>
                <a:gdLst/>
                <a:ahLst/>
                <a:cxnLst/>
                <a:rect r="r" b="b" t="t" l="l"/>
                <a:pathLst>
                  <a:path h="1708150" w="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FFFFFF"/>
              </a:solidFill>
            </p:spPr>
          </p:sp>
        </p:grpSp>
      </p:grpSp>
      <p:grpSp>
        <p:nvGrpSpPr>
          <p:cNvPr name="Group 11" id="11"/>
          <p:cNvGrpSpPr/>
          <p:nvPr/>
        </p:nvGrpSpPr>
        <p:grpSpPr>
          <a:xfrm rot="0">
            <a:off x="3512702" y="2705428"/>
            <a:ext cx="13557206" cy="4876143"/>
            <a:chOff x="0" y="0"/>
            <a:chExt cx="18076275" cy="6501524"/>
          </a:xfrm>
        </p:grpSpPr>
        <p:sp>
          <p:nvSpPr>
            <p:cNvPr name="TextBox 12" id="12"/>
            <p:cNvSpPr txBox="true"/>
            <p:nvPr/>
          </p:nvSpPr>
          <p:spPr>
            <a:xfrm rot="0">
              <a:off x="0" y="-85725"/>
              <a:ext cx="18076275" cy="1761363"/>
            </a:xfrm>
            <a:prstGeom prst="rect">
              <a:avLst/>
            </a:prstGeom>
          </p:spPr>
          <p:txBody>
            <a:bodyPr anchor="t" rtlCol="false" tIns="0" lIns="0" bIns="0" rIns="0">
              <a:spAutoFit/>
            </a:bodyPr>
            <a:lstStyle/>
            <a:p>
              <a:pPr algn="l" marL="0" indent="0" lvl="0">
                <a:lnSpc>
                  <a:spcPts val="10783"/>
                </a:lnSpc>
              </a:pPr>
              <a:r>
                <a:rPr lang="en-US" b="true" sz="8294">
                  <a:solidFill>
                    <a:srgbClr val="6E93AF"/>
                  </a:solidFill>
                  <a:latin typeface="Code Pro Bold"/>
                  <a:ea typeface="Code Pro Bold"/>
                  <a:cs typeface="Code Pro Bold"/>
                  <a:sym typeface="Code Pro Bold"/>
                </a:rPr>
                <a:t>Lay of the Land</a:t>
              </a:r>
            </a:p>
          </p:txBody>
        </p:sp>
        <p:sp>
          <p:nvSpPr>
            <p:cNvPr name="TextBox 13" id="13"/>
            <p:cNvSpPr txBox="true"/>
            <p:nvPr/>
          </p:nvSpPr>
          <p:spPr>
            <a:xfrm rot="0">
              <a:off x="0" y="3065539"/>
              <a:ext cx="18076275" cy="3435985"/>
            </a:xfrm>
            <a:prstGeom prst="rect">
              <a:avLst/>
            </a:prstGeom>
          </p:spPr>
          <p:txBody>
            <a:bodyPr anchor="t" rtlCol="false" tIns="0" lIns="0" bIns="0" rIns="0">
              <a:spAutoFit/>
            </a:bodyPr>
            <a:lstStyle/>
            <a:p>
              <a:pPr algn="l" marL="0" indent="0" lvl="0">
                <a:lnSpc>
                  <a:spcPts val="4199"/>
                </a:lnSpc>
              </a:pPr>
              <a:r>
                <a:rPr lang="en-US" sz="2799" u="none">
                  <a:solidFill>
                    <a:srgbClr val="6E93AF"/>
                  </a:solidFill>
                  <a:latin typeface="Neue Machina"/>
                  <a:ea typeface="Neue Machina"/>
                  <a:cs typeface="Neue Machina"/>
                  <a:sym typeface="Neue Machina"/>
                </a:rPr>
                <a:t>“Ultimately, both our pedagogical actions and our technological commitments are political, and we need to navigate these differing impulses. We need [to] ask what our classroom, pedagogical, and scholarly values are and discover how we can center these when deciding what technologies to bring into the classroom” (Kehlenbach, 2024, 268).</a:t>
              </a:r>
            </a:p>
          </p:txBody>
        </p:sp>
        <p:sp>
          <p:nvSpPr>
            <p:cNvPr name="AutoShape 14" id="14"/>
            <p:cNvSpPr/>
            <p:nvPr/>
          </p:nvSpPr>
          <p:spPr>
            <a:xfrm rot="0">
              <a:off x="0" y="2165974"/>
              <a:ext cx="1324627" cy="223120"/>
            </a:xfrm>
            <a:prstGeom prst="rect">
              <a:avLst/>
            </a:prstGeom>
            <a:solidFill>
              <a:srgbClr val="FFCB11"/>
            </a:solid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grpSp>
        <p:nvGrpSpPr>
          <p:cNvPr name="Group 5" id="5"/>
          <p:cNvGrpSpPr/>
          <p:nvPr/>
        </p:nvGrpSpPr>
        <p:grpSpPr>
          <a:xfrm rot="0">
            <a:off x="3396193" y="2537310"/>
            <a:ext cx="12741423" cy="5212381"/>
            <a:chOff x="0" y="0"/>
            <a:chExt cx="16988563" cy="6949841"/>
          </a:xfrm>
        </p:grpSpPr>
        <p:sp>
          <p:nvSpPr>
            <p:cNvPr name="TextBox 6" id="6"/>
            <p:cNvSpPr txBox="true"/>
            <p:nvPr/>
          </p:nvSpPr>
          <p:spPr>
            <a:xfrm rot="0">
              <a:off x="0" y="2355193"/>
              <a:ext cx="16988563" cy="4594648"/>
            </a:xfrm>
            <a:prstGeom prst="rect">
              <a:avLst/>
            </a:prstGeom>
          </p:spPr>
          <p:txBody>
            <a:bodyPr anchor="t" rtlCol="false" tIns="0" lIns="0" bIns="0" rIns="0">
              <a:spAutoFit/>
            </a:bodyPr>
            <a:lstStyle/>
            <a:p>
              <a:pPr algn="l" marL="604524" indent="-302262" lvl="1">
                <a:lnSpc>
                  <a:spcPts val="3920"/>
                </a:lnSpc>
                <a:spcBef>
                  <a:spcPct val="0"/>
                </a:spcBef>
                <a:buFont typeface="Arial"/>
                <a:buChar char="•"/>
              </a:pPr>
              <a:r>
                <a:rPr lang="en-US" sz="2800">
                  <a:solidFill>
                    <a:srgbClr val="6E93AF"/>
                  </a:solidFill>
                  <a:latin typeface="Neue Machina"/>
                  <a:ea typeface="Neue Machina"/>
                  <a:cs typeface="Neue Machina"/>
                  <a:sym typeface="Neue Machina"/>
                </a:rPr>
                <a:t>Black box LLM training; unauthorized use of material</a:t>
              </a:r>
            </a:p>
            <a:p>
              <a:pPr algn="l" marL="604524" indent="-302262" lvl="1">
                <a:lnSpc>
                  <a:spcPts val="3920"/>
                </a:lnSpc>
                <a:spcBef>
                  <a:spcPct val="0"/>
                </a:spcBef>
                <a:buFont typeface="Arial"/>
                <a:buChar char="•"/>
              </a:pPr>
              <a:r>
                <a:rPr lang="en-US" sz="2800">
                  <a:solidFill>
                    <a:srgbClr val="6E93AF"/>
                  </a:solidFill>
                  <a:latin typeface="Neue Machina"/>
                  <a:ea typeface="Neue Machina"/>
                  <a:cs typeface="Neue Machina"/>
                  <a:sym typeface="Neue Machina"/>
                </a:rPr>
                <a:t>Inherent</a:t>
              </a:r>
              <a:r>
                <a:rPr lang="en-US" sz="2800">
                  <a:solidFill>
                    <a:srgbClr val="6E93AF"/>
                  </a:solidFill>
                  <a:latin typeface="Neue Machina"/>
                  <a:ea typeface="Neue Machina"/>
                  <a:cs typeface="Neue Machina"/>
                  <a:sym typeface="Neue Machina"/>
                </a:rPr>
                <a:t> biases from training material</a:t>
              </a:r>
            </a:p>
            <a:p>
              <a:pPr algn="l" marL="604524" indent="-302262" lvl="1">
                <a:lnSpc>
                  <a:spcPts val="3920"/>
                </a:lnSpc>
                <a:spcBef>
                  <a:spcPct val="0"/>
                </a:spcBef>
                <a:buFont typeface="Arial"/>
                <a:buChar char="•"/>
              </a:pPr>
              <a:r>
                <a:rPr lang="en-US" sz="2800">
                  <a:solidFill>
                    <a:srgbClr val="6E93AF"/>
                  </a:solidFill>
                  <a:latin typeface="Neue Machina"/>
                  <a:ea typeface="Neue Machina"/>
                  <a:cs typeface="Neue Machina"/>
                  <a:sym typeface="Neue Machina"/>
                </a:rPr>
                <a:t>Environmental issues with resource-intensive GAI</a:t>
              </a:r>
            </a:p>
            <a:p>
              <a:pPr algn="l" marL="604524" indent="-302262" lvl="1">
                <a:lnSpc>
                  <a:spcPts val="3920"/>
                </a:lnSpc>
                <a:spcBef>
                  <a:spcPct val="0"/>
                </a:spcBef>
                <a:buFont typeface="Arial"/>
                <a:buChar char="•"/>
              </a:pPr>
              <a:r>
                <a:rPr lang="en-US" sz="2800">
                  <a:solidFill>
                    <a:srgbClr val="6E93AF"/>
                  </a:solidFill>
                  <a:latin typeface="Neue Machina"/>
                  <a:ea typeface="Neue Machina"/>
                  <a:cs typeface="Neue Machina"/>
                  <a:sym typeface="Neue Machina"/>
                </a:rPr>
                <a:t>Exacerbated social inequities (e.g. paid tools and policing of use)</a:t>
              </a:r>
            </a:p>
            <a:p>
              <a:pPr algn="l" marL="604524" indent="-302262" lvl="1">
                <a:lnSpc>
                  <a:spcPts val="3920"/>
                </a:lnSpc>
                <a:spcBef>
                  <a:spcPct val="0"/>
                </a:spcBef>
                <a:buFont typeface="Arial"/>
                <a:buChar char="•"/>
              </a:pPr>
              <a:r>
                <a:rPr lang="en-US" sz="2800">
                  <a:solidFill>
                    <a:srgbClr val="6E93AF"/>
                  </a:solidFill>
                  <a:latin typeface="Neue Machina"/>
                  <a:ea typeface="Neue Machina"/>
                  <a:cs typeface="Neue Machina"/>
                  <a:sym typeface="Neue Machina"/>
                </a:rPr>
                <a:t>Privacy and data collection</a:t>
              </a:r>
            </a:p>
            <a:p>
              <a:pPr algn="l" marL="604524" indent="-302262" lvl="1">
                <a:lnSpc>
                  <a:spcPts val="3920"/>
                </a:lnSpc>
                <a:spcBef>
                  <a:spcPct val="0"/>
                </a:spcBef>
                <a:buFont typeface="Arial"/>
                <a:buChar char="•"/>
              </a:pPr>
              <a:r>
                <a:rPr lang="en-US" sz="2800">
                  <a:solidFill>
                    <a:srgbClr val="6E93AF"/>
                  </a:solidFill>
                  <a:latin typeface="Neue Machina"/>
                  <a:ea typeface="Neue Machina"/>
                  <a:cs typeface="Neue Machina"/>
                  <a:sym typeface="Neue Machina"/>
                </a:rPr>
                <a:t>Hallucinations, misinformation, slop</a:t>
              </a:r>
            </a:p>
            <a:p>
              <a:pPr algn="l" marL="604524" indent="-302262" lvl="1">
                <a:lnSpc>
                  <a:spcPts val="3920"/>
                </a:lnSpc>
                <a:spcBef>
                  <a:spcPct val="0"/>
                </a:spcBef>
                <a:buFont typeface="Arial"/>
                <a:buChar char="•"/>
              </a:pPr>
              <a:r>
                <a:rPr lang="en-US" sz="2800">
                  <a:solidFill>
                    <a:srgbClr val="6E93AF"/>
                  </a:solidFill>
                  <a:latin typeface="Neue Machina"/>
                  <a:ea typeface="Neue Machina"/>
                  <a:cs typeface="Neue Machina"/>
                  <a:sym typeface="Neue Machina"/>
                </a:rPr>
                <a:t>Cognitive offloading</a:t>
              </a:r>
            </a:p>
          </p:txBody>
        </p:sp>
        <p:sp>
          <p:nvSpPr>
            <p:cNvPr name="TextBox 7" id="7"/>
            <p:cNvSpPr txBox="true"/>
            <p:nvPr/>
          </p:nvSpPr>
          <p:spPr>
            <a:xfrm rot="0">
              <a:off x="0" y="133350"/>
              <a:ext cx="16988563" cy="1392654"/>
            </a:xfrm>
            <a:prstGeom prst="rect">
              <a:avLst/>
            </a:prstGeom>
          </p:spPr>
          <p:txBody>
            <a:bodyPr anchor="t" rtlCol="false" tIns="0" lIns="0" bIns="0" rIns="0">
              <a:spAutoFit/>
            </a:bodyPr>
            <a:lstStyle/>
            <a:p>
              <a:pPr algn="l" marL="0" indent="0" lvl="0">
                <a:lnSpc>
                  <a:spcPts val="7559"/>
                </a:lnSpc>
              </a:pPr>
              <a:r>
                <a:rPr lang="en-US" b="true" sz="7559">
                  <a:solidFill>
                    <a:srgbClr val="6E93AF"/>
                  </a:solidFill>
                  <a:latin typeface="Code Pro Bold"/>
                  <a:ea typeface="Code Pro Bold"/>
                  <a:cs typeface="Code Pro Bold"/>
                  <a:sym typeface="Code Pro Bold"/>
                </a:rPr>
                <a:t>Concerns about GAI use</a:t>
              </a:r>
            </a:p>
          </p:txBody>
        </p:sp>
      </p:grpSp>
      <p:sp>
        <p:nvSpPr>
          <p:cNvPr name="Freeform 8" id="8"/>
          <p:cNvSpPr/>
          <p:nvPr/>
        </p:nvSpPr>
        <p:spPr>
          <a:xfrm flipH="false" flipV="false" rot="0">
            <a:off x="1266626" y="3777249"/>
            <a:ext cx="1367991" cy="2732501"/>
          </a:xfrm>
          <a:custGeom>
            <a:avLst/>
            <a:gdLst/>
            <a:ahLst/>
            <a:cxnLst/>
            <a:rect r="r" b="b" t="t" l="l"/>
            <a:pathLst>
              <a:path h="2732501" w="1367991">
                <a:moveTo>
                  <a:pt x="0" y="0"/>
                </a:moveTo>
                <a:lnTo>
                  <a:pt x="1367991" y="0"/>
                </a:lnTo>
                <a:lnTo>
                  <a:pt x="1367991" y="2732502"/>
                </a:lnTo>
                <a:lnTo>
                  <a:pt x="0" y="27325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819294" y="1488968"/>
            <a:ext cx="6172330" cy="6172330"/>
          </a:xfrm>
          <a:custGeom>
            <a:avLst/>
            <a:gdLst/>
            <a:ahLst/>
            <a:cxnLst/>
            <a:rect r="r" b="b" t="t" l="l"/>
            <a:pathLst>
              <a:path h="6172330" w="6172330">
                <a:moveTo>
                  <a:pt x="0" y="0"/>
                </a:moveTo>
                <a:lnTo>
                  <a:pt x="6172330" y="0"/>
                </a:lnTo>
                <a:lnTo>
                  <a:pt x="6172330" y="6172331"/>
                </a:lnTo>
                <a:lnTo>
                  <a:pt x="0" y="617233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7480944" y="2513365"/>
            <a:ext cx="9778356" cy="6389370"/>
          </a:xfrm>
          <a:prstGeom prst="rect">
            <a:avLst/>
          </a:prstGeom>
        </p:spPr>
        <p:txBody>
          <a:bodyPr anchor="t" rtlCol="false" tIns="0" lIns="0" bIns="0" rIns="0">
            <a:spAutoFit/>
          </a:bodyPr>
          <a:lstStyle/>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Tools that claim to be “AI” are proliferating rapidly, most built on existing technologies and algorithmic recommendation processes</a:t>
            </a:r>
          </a:p>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The most familiar generative AI services include “chatbots” like ChatGPT, Gemini, and Claude which produce outputs to your prompting based on large language models</a:t>
            </a:r>
          </a:p>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There are other GAI tools that can create images, music, voices, video, personas, etc.</a:t>
            </a:r>
          </a:p>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Our focus here is on the GAI interfaces that purport to retrieve academic information and perform “research” functions</a:t>
            </a:r>
          </a:p>
        </p:txBody>
      </p:sp>
      <p:sp>
        <p:nvSpPr>
          <p:cNvPr name="TextBox 7" id="7"/>
          <p:cNvSpPr txBox="true"/>
          <p:nvPr/>
        </p:nvSpPr>
        <p:spPr>
          <a:xfrm rot="0">
            <a:off x="7480944" y="1028700"/>
            <a:ext cx="9633241" cy="1133475"/>
          </a:xfrm>
          <a:prstGeom prst="rect">
            <a:avLst/>
          </a:prstGeom>
        </p:spPr>
        <p:txBody>
          <a:bodyPr anchor="t" rtlCol="false" tIns="0" lIns="0" bIns="0" rIns="0">
            <a:spAutoFit/>
          </a:bodyPr>
          <a:lstStyle/>
          <a:p>
            <a:pPr algn="l" marL="0" indent="0" lvl="0">
              <a:lnSpc>
                <a:spcPts val="8999"/>
              </a:lnSpc>
              <a:spcBef>
                <a:spcPct val="0"/>
              </a:spcBef>
            </a:pPr>
            <a:r>
              <a:rPr lang="en-US" b="true" sz="7499">
                <a:solidFill>
                  <a:srgbClr val="6E93AF"/>
                </a:solidFill>
                <a:latin typeface="Code Pro Bold"/>
                <a:ea typeface="Code Pro Bold"/>
                <a:cs typeface="Code Pro Bold"/>
                <a:sym typeface="Code Pro Bold"/>
              </a:rPr>
              <a:t>GAI Research Tools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CB11"/>
        </a:solidFill>
      </p:bgPr>
    </p:bg>
    <p:spTree>
      <p:nvGrpSpPr>
        <p:cNvPr id="1" name=""/>
        <p:cNvGrpSpPr/>
        <p:nvPr/>
      </p:nvGrpSpPr>
      <p:grpSpPr>
        <a:xfrm>
          <a:off x="0" y="0"/>
          <a:ext cx="0" cy="0"/>
          <a:chOff x="0" y="0"/>
          <a:chExt cx="0" cy="0"/>
        </a:xfrm>
      </p:grpSpPr>
      <p:grpSp>
        <p:nvGrpSpPr>
          <p:cNvPr name="Group 2" id="2"/>
          <p:cNvGrpSpPr/>
          <p:nvPr/>
        </p:nvGrpSpPr>
        <p:grpSpPr>
          <a:xfrm rot="0">
            <a:off x="231411" y="236869"/>
            <a:ext cx="17825178" cy="9813262"/>
            <a:chOff x="0" y="0"/>
            <a:chExt cx="4694697" cy="2584563"/>
          </a:xfrm>
        </p:grpSpPr>
        <p:sp>
          <p:nvSpPr>
            <p:cNvPr name="Freeform 3" id="3"/>
            <p:cNvSpPr/>
            <p:nvPr/>
          </p:nvSpPr>
          <p:spPr>
            <a:xfrm flipH="false" flipV="false" rot="0">
              <a:off x="0" y="0"/>
              <a:ext cx="4694697" cy="2584563"/>
            </a:xfrm>
            <a:custGeom>
              <a:avLst/>
              <a:gdLst/>
              <a:ahLst/>
              <a:cxnLst/>
              <a:rect r="r" b="b" t="t" l="l"/>
              <a:pathLst>
                <a:path h="2584563" w="4694697">
                  <a:moveTo>
                    <a:pt x="0" y="0"/>
                  </a:moveTo>
                  <a:lnTo>
                    <a:pt x="4694697" y="0"/>
                  </a:lnTo>
                  <a:lnTo>
                    <a:pt x="4694697" y="2584563"/>
                  </a:lnTo>
                  <a:lnTo>
                    <a:pt x="0" y="2584563"/>
                  </a:lnTo>
                  <a:close/>
                </a:path>
              </a:pathLst>
            </a:custGeom>
            <a:solidFill>
              <a:srgbClr val="FFFFFF"/>
            </a:solidFill>
            <a:ln cap="sq">
              <a:noFill/>
              <a:prstDash val="solid"/>
              <a:miter/>
            </a:ln>
          </p:spPr>
        </p:sp>
        <p:sp>
          <p:nvSpPr>
            <p:cNvPr name="TextBox 4" id="4"/>
            <p:cNvSpPr txBox="true"/>
            <p:nvPr/>
          </p:nvSpPr>
          <p:spPr>
            <a:xfrm>
              <a:off x="0" y="-47625"/>
              <a:ext cx="4694697" cy="263218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9144000" y="1132949"/>
            <a:ext cx="8021101" cy="8021101"/>
          </a:xfrm>
          <a:custGeom>
            <a:avLst/>
            <a:gdLst/>
            <a:ahLst/>
            <a:cxnLst/>
            <a:rect r="r" b="b" t="t" l="l"/>
            <a:pathLst>
              <a:path h="8021101" w="8021101">
                <a:moveTo>
                  <a:pt x="0" y="0"/>
                </a:moveTo>
                <a:lnTo>
                  <a:pt x="8021101" y="0"/>
                </a:lnTo>
                <a:lnTo>
                  <a:pt x="8021101" y="8021102"/>
                </a:lnTo>
                <a:lnTo>
                  <a:pt x="0" y="802110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1028700" y="1019175"/>
            <a:ext cx="7454449" cy="962025"/>
          </a:xfrm>
          <a:prstGeom prst="rect">
            <a:avLst/>
          </a:prstGeom>
        </p:spPr>
        <p:txBody>
          <a:bodyPr anchor="t" rtlCol="false" tIns="0" lIns="0" bIns="0" rIns="0">
            <a:spAutoFit/>
          </a:bodyPr>
          <a:lstStyle/>
          <a:p>
            <a:pPr algn="l" marL="0" indent="0" lvl="0">
              <a:lnSpc>
                <a:spcPts val="7560"/>
              </a:lnSpc>
              <a:spcBef>
                <a:spcPct val="0"/>
              </a:spcBef>
            </a:pPr>
            <a:r>
              <a:rPr lang="en-US" b="true" sz="6300">
                <a:solidFill>
                  <a:srgbClr val="6E93AF"/>
                </a:solidFill>
                <a:latin typeface="Code Pro Bold"/>
                <a:ea typeface="Code Pro Bold"/>
                <a:cs typeface="Code Pro Bold"/>
                <a:sym typeface="Code Pro Bold"/>
              </a:rPr>
              <a:t>AI Research Tools</a:t>
            </a:r>
          </a:p>
        </p:txBody>
      </p:sp>
      <p:sp>
        <p:nvSpPr>
          <p:cNvPr name="TextBox 7" id="7"/>
          <p:cNvSpPr txBox="true"/>
          <p:nvPr/>
        </p:nvSpPr>
        <p:spPr>
          <a:xfrm rot="0">
            <a:off x="1028700" y="2764681"/>
            <a:ext cx="7123365" cy="6389370"/>
          </a:xfrm>
          <a:prstGeom prst="rect">
            <a:avLst/>
          </a:prstGeom>
        </p:spPr>
        <p:txBody>
          <a:bodyPr anchor="t" rtlCol="false" tIns="0" lIns="0" bIns="0" rIns="0">
            <a:spAutoFit/>
          </a:bodyPr>
          <a:lstStyle/>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Retrieval Augmented Generation (RAG) combines the language generation capabilities of an LLM (Large Language Model) with the metadata from an index or database of material</a:t>
            </a:r>
          </a:p>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One major limitation is the size, scope, and quality of the underlying index</a:t>
            </a:r>
          </a:p>
          <a:p>
            <a:pPr algn="l" marL="604523" indent="-302261" lvl="1">
              <a:lnSpc>
                <a:spcPts val="4200"/>
              </a:lnSpc>
              <a:buFont typeface="Arial"/>
              <a:buChar char="•"/>
            </a:pPr>
            <a:r>
              <a:rPr lang="en-US" sz="2800">
                <a:solidFill>
                  <a:srgbClr val="6E93AF"/>
                </a:solidFill>
                <a:latin typeface="Neue Machina"/>
                <a:ea typeface="Neue Machina"/>
                <a:cs typeface="Neue Machina"/>
                <a:sym typeface="Neue Machina"/>
              </a:rPr>
              <a:t>The other issue is the potential misattribution/misinterpretation of a generated summary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DAGx1msPsRk</dc:identifier>
  <dcterms:modified xsi:type="dcterms:W3CDTF">2011-08-01T06:04:30Z</dcterms:modified>
  <cp:revision>1</cp:revision>
  <dc:title>Reimagining Information Literacy Skills in the Age of AI</dc:title>
</cp:coreProperties>
</file>